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3"/>
  </p:notesMasterIdLst>
  <p:sldIdLst>
    <p:sldId id="266" r:id="rId2"/>
    <p:sldId id="256" r:id="rId3"/>
    <p:sldId id="257" r:id="rId4"/>
    <p:sldId id="269" r:id="rId5"/>
    <p:sldId id="267" r:id="rId6"/>
    <p:sldId id="268" r:id="rId7"/>
    <p:sldId id="258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60" r:id="rId16"/>
    <p:sldId id="261" r:id="rId17"/>
    <p:sldId id="262" r:id="rId18"/>
    <p:sldId id="263" r:id="rId19"/>
    <p:sldId id="264" r:id="rId20"/>
    <p:sldId id="265" r:id="rId21"/>
    <p:sldId id="277" r:id="rId22"/>
  </p:sldIdLst>
  <p:sldSz cx="14630400" cy="8229600"/>
  <p:notesSz cx="8229600" cy="14630400"/>
  <p:embeddedFontLst>
    <p:embeddedFont>
      <p:font typeface="Gelasio" pitchFamily="2" charset="77"/>
      <p:regular r:id="rId24"/>
      <p:bold r:id="rId25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6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13"/>
    <p:restoredTop sz="94610"/>
  </p:normalViewPr>
  <p:slideViewPr>
    <p:cSldViewPr snapToGrid="0" snapToObjects="1">
      <p:cViewPr>
        <p:scale>
          <a:sx n="68" d="100"/>
          <a:sy n="68" d="100"/>
        </p:scale>
        <p:origin x="3152" y="1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6757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5001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736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4357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5065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2397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849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2969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62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6188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3129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5147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021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2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2598591" y="-3413709"/>
            <a:ext cx="7588806" cy="28746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500"/>
              </a:lnSpc>
              <a:buNone/>
            </a:pPr>
            <a:r>
              <a:rPr lang="en-US" sz="600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Filippo Brunelleschi: Genio del Rinascimento</a:t>
            </a:r>
            <a:endParaRPr lang="en-US" sz="6000" dirty="0"/>
          </a:p>
        </p:txBody>
      </p:sp>
      <p:sp>
        <p:nvSpPr>
          <p:cNvPr id="4" name="Text 1"/>
          <p:cNvSpPr/>
          <p:nvPr/>
        </p:nvSpPr>
        <p:spPr>
          <a:xfrm>
            <a:off x="9523012" y="9082140"/>
            <a:ext cx="7588806" cy="24878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Filippo Brunelleschi, architetto e scultore italiano, è una figura chiave del Rinascimento fiorentino. Le sue opere innovative e il suo approccio rivoluzionario all'architettura hanno lasciato un'impronta indelebile sull'arte e sull'ingegneria del suo tempo. Questo genio del XV secolo è noto per le sue straordinarie creazioni, tra cui la maestosa Cupola del Duomo di Firenze e l'elegante Sagrestia Vecchia di San Lorenzo, che incarnano i principi di equilibrio, proporzione e razionalità tipici dell'estetica rinascimentale.</a:t>
            </a:r>
            <a:endParaRPr lang="en-US" sz="1700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6816F725-D6DC-ACEE-65F9-E5C8E4FFBE63}"/>
              </a:ext>
            </a:extLst>
          </p:cNvPr>
          <p:cNvSpPr/>
          <p:nvPr/>
        </p:nvSpPr>
        <p:spPr>
          <a:xfrm>
            <a:off x="12846205" y="7683190"/>
            <a:ext cx="1683834" cy="468351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A04592C-08EF-DB50-60EE-10BE1022A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81446" y="278110"/>
            <a:ext cx="5475249" cy="822960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58FC3E97-EDFD-6DD4-E1B4-B3CE5D41E5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6993" y="-107154"/>
            <a:ext cx="8443907" cy="8443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2823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3396" y="634246"/>
            <a:ext cx="6525697" cy="649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Innovazioni e Prospettive</a:t>
            </a:r>
            <a:endParaRPr lang="en-US" sz="4050" dirty="0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55CBAF18-014E-FC24-0951-DEEF9D6077FB}"/>
              </a:ext>
            </a:extLst>
          </p:cNvPr>
          <p:cNvSpPr/>
          <p:nvPr/>
        </p:nvSpPr>
        <p:spPr>
          <a:xfrm>
            <a:off x="12846205" y="7683190"/>
            <a:ext cx="1683834" cy="468351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Shape 1">
            <a:extLst>
              <a:ext uri="{FF2B5EF4-FFF2-40B4-BE49-F238E27FC236}">
                <a16:creationId xmlns:a16="http://schemas.microsoft.com/office/drawing/2014/main" id="{61A29D44-8118-28E5-3490-86FDAB066253}"/>
              </a:ext>
            </a:extLst>
          </p:cNvPr>
          <p:cNvSpPr/>
          <p:nvPr/>
        </p:nvSpPr>
        <p:spPr>
          <a:xfrm>
            <a:off x="6234469" y="1599417"/>
            <a:ext cx="7690009" cy="1861661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33" name="Text 2">
            <a:extLst>
              <a:ext uri="{FF2B5EF4-FFF2-40B4-BE49-F238E27FC236}">
                <a16:creationId xmlns:a16="http://schemas.microsoft.com/office/drawing/2014/main" id="{5D822562-9144-4CC0-2329-30085B7E64D5}"/>
              </a:ext>
            </a:extLst>
          </p:cNvPr>
          <p:cNvSpPr/>
          <p:nvPr/>
        </p:nvSpPr>
        <p:spPr>
          <a:xfrm>
            <a:off x="6442114" y="1807062"/>
            <a:ext cx="2596753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Prospettiva Lineare</a:t>
            </a:r>
            <a:endParaRPr lang="en-US" sz="2000" dirty="0"/>
          </a:p>
        </p:txBody>
      </p:sp>
      <p:sp>
        <p:nvSpPr>
          <p:cNvPr id="34" name="Text 3">
            <a:extLst>
              <a:ext uri="{FF2B5EF4-FFF2-40B4-BE49-F238E27FC236}">
                <a16:creationId xmlns:a16="http://schemas.microsoft.com/office/drawing/2014/main" id="{0CFD6F51-5986-5988-4D11-A71D8AFDBAA6}"/>
              </a:ext>
            </a:extLst>
          </p:cNvPr>
          <p:cNvSpPr/>
          <p:nvPr/>
        </p:nvSpPr>
        <p:spPr>
          <a:xfrm>
            <a:off x="6442114" y="2256166"/>
            <a:ext cx="7274719" cy="997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Una delle più grandi innovazioni di Brunelleschi fu l'invenzione della prospettiva lineare, che permetteva di rappresentare lo spazio tridimensionale su superfici bidimensionali.</a:t>
            </a:r>
            <a:endParaRPr lang="en-US" sz="1600" dirty="0"/>
          </a:p>
        </p:txBody>
      </p:sp>
      <p:sp>
        <p:nvSpPr>
          <p:cNvPr id="35" name="Shape 4">
            <a:extLst>
              <a:ext uri="{FF2B5EF4-FFF2-40B4-BE49-F238E27FC236}">
                <a16:creationId xmlns:a16="http://schemas.microsoft.com/office/drawing/2014/main" id="{8871D44C-4D68-F9FD-C0ED-0CE6DA72A515}"/>
              </a:ext>
            </a:extLst>
          </p:cNvPr>
          <p:cNvSpPr/>
          <p:nvPr/>
        </p:nvSpPr>
        <p:spPr>
          <a:xfrm>
            <a:off x="6255677" y="3668724"/>
            <a:ext cx="7690009" cy="1861661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36" name="Text 5">
            <a:extLst>
              <a:ext uri="{FF2B5EF4-FFF2-40B4-BE49-F238E27FC236}">
                <a16:creationId xmlns:a16="http://schemas.microsoft.com/office/drawing/2014/main" id="{0F47B053-F8DB-1F8F-8F00-00931DCF3665}"/>
              </a:ext>
            </a:extLst>
          </p:cNvPr>
          <p:cNvSpPr/>
          <p:nvPr/>
        </p:nvSpPr>
        <p:spPr>
          <a:xfrm>
            <a:off x="6463322" y="3876369"/>
            <a:ext cx="2596753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Impatto sull'Arte</a:t>
            </a:r>
            <a:endParaRPr lang="en-US" sz="2000" dirty="0"/>
          </a:p>
        </p:txBody>
      </p:sp>
      <p:sp>
        <p:nvSpPr>
          <p:cNvPr id="37" name="Text 6">
            <a:extLst>
              <a:ext uri="{FF2B5EF4-FFF2-40B4-BE49-F238E27FC236}">
                <a16:creationId xmlns:a16="http://schemas.microsoft.com/office/drawing/2014/main" id="{D5820AFE-C4D1-8420-CB90-2BA5DDC77533}"/>
              </a:ext>
            </a:extLst>
          </p:cNvPr>
          <p:cNvSpPr/>
          <p:nvPr/>
        </p:nvSpPr>
        <p:spPr>
          <a:xfrm>
            <a:off x="6463322" y="4325472"/>
            <a:ext cx="7274719" cy="997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Questo strumento divenne fondamentale per la pittura e l'architettura del Rinascimento, rivoluzionando il modo in cui gli artisti rappresentavano lo spazio e la profondità.</a:t>
            </a:r>
            <a:endParaRPr lang="en-US" sz="1600" dirty="0"/>
          </a:p>
        </p:txBody>
      </p:sp>
      <p:sp>
        <p:nvSpPr>
          <p:cNvPr id="38" name="Shape 7">
            <a:extLst>
              <a:ext uri="{FF2B5EF4-FFF2-40B4-BE49-F238E27FC236}">
                <a16:creationId xmlns:a16="http://schemas.microsoft.com/office/drawing/2014/main" id="{97AECE91-D358-4948-139E-39900C6A63F0}"/>
              </a:ext>
            </a:extLst>
          </p:cNvPr>
          <p:cNvSpPr/>
          <p:nvPr/>
        </p:nvSpPr>
        <p:spPr>
          <a:xfrm>
            <a:off x="6242096" y="5738030"/>
            <a:ext cx="7690009" cy="1861661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39" name="Text 8">
            <a:extLst>
              <a:ext uri="{FF2B5EF4-FFF2-40B4-BE49-F238E27FC236}">
                <a16:creationId xmlns:a16="http://schemas.microsoft.com/office/drawing/2014/main" id="{A1396613-9188-D0BE-9092-30323692FAD8}"/>
              </a:ext>
            </a:extLst>
          </p:cNvPr>
          <p:cNvSpPr/>
          <p:nvPr/>
        </p:nvSpPr>
        <p:spPr>
          <a:xfrm>
            <a:off x="6449741" y="5945675"/>
            <a:ext cx="3665220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Applicazioni Architettoniche</a:t>
            </a:r>
            <a:endParaRPr lang="en-US" sz="2000" dirty="0"/>
          </a:p>
        </p:txBody>
      </p:sp>
      <p:sp>
        <p:nvSpPr>
          <p:cNvPr id="40" name="Text 9">
            <a:extLst>
              <a:ext uri="{FF2B5EF4-FFF2-40B4-BE49-F238E27FC236}">
                <a16:creationId xmlns:a16="http://schemas.microsoft.com/office/drawing/2014/main" id="{FEC05AD1-0D7D-A9E9-B4AF-3ABB559BA21C}"/>
              </a:ext>
            </a:extLst>
          </p:cNvPr>
          <p:cNvSpPr/>
          <p:nvPr/>
        </p:nvSpPr>
        <p:spPr>
          <a:xfrm>
            <a:off x="6449741" y="6394779"/>
            <a:ext cx="7274719" cy="997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Brunelleschi applicò questi principi nelle sue opere architettoniche, creando spazi armonici e proporzionati che riflettevano la sua comprensione della geometria e della prospettiva.</a:t>
            </a:r>
            <a:endParaRPr lang="en-US" sz="1600" dirty="0"/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C10C61F5-9962-BABF-F32A-F931D37677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4696" y="8256440"/>
            <a:ext cx="5486400" cy="8231743"/>
          </a:xfrm>
          <a:prstGeom prst="rect">
            <a:avLst/>
          </a:prstGeom>
        </p:spPr>
      </p:pic>
      <p:sp>
        <p:nvSpPr>
          <p:cNvPr id="5" name="Text 0">
            <a:extLst>
              <a:ext uri="{FF2B5EF4-FFF2-40B4-BE49-F238E27FC236}">
                <a16:creationId xmlns:a16="http://schemas.microsoft.com/office/drawing/2014/main" id="{A452F4A4-5185-3F07-5D3D-7BE9327776E7}"/>
              </a:ext>
            </a:extLst>
          </p:cNvPr>
          <p:cNvSpPr/>
          <p:nvPr/>
        </p:nvSpPr>
        <p:spPr>
          <a:xfrm>
            <a:off x="39304" y="8990368"/>
            <a:ext cx="7722394" cy="1269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Cupola del Duomo di Firenze</a:t>
            </a:r>
            <a:endParaRPr lang="en-US" sz="3950" dirty="0"/>
          </a:p>
        </p:txBody>
      </p:sp>
      <p:sp>
        <p:nvSpPr>
          <p:cNvPr id="6" name="Shape 1">
            <a:extLst>
              <a:ext uri="{FF2B5EF4-FFF2-40B4-BE49-F238E27FC236}">
                <a16:creationId xmlns:a16="http://schemas.microsoft.com/office/drawing/2014/main" id="{763A127A-11B1-CEE2-E203-A1286BD3BABE}"/>
              </a:ext>
            </a:extLst>
          </p:cNvPr>
          <p:cNvSpPr/>
          <p:nvPr/>
        </p:nvSpPr>
        <p:spPr>
          <a:xfrm>
            <a:off x="-8126075" y="2016807"/>
            <a:ext cx="22860" cy="5540693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7" name="Shape 2">
            <a:extLst>
              <a:ext uri="{FF2B5EF4-FFF2-40B4-BE49-F238E27FC236}">
                <a16:creationId xmlns:a16="http://schemas.microsoft.com/office/drawing/2014/main" id="{738A2256-C22D-A6C4-B0B7-BEAF848E0B03}"/>
              </a:ext>
            </a:extLst>
          </p:cNvPr>
          <p:cNvSpPr/>
          <p:nvPr/>
        </p:nvSpPr>
        <p:spPr>
          <a:xfrm>
            <a:off x="-7909024" y="2462339"/>
            <a:ext cx="710803" cy="22860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8" name="Shape 3">
            <a:extLst>
              <a:ext uri="{FF2B5EF4-FFF2-40B4-BE49-F238E27FC236}">
                <a16:creationId xmlns:a16="http://schemas.microsoft.com/office/drawing/2014/main" id="{C20FACCF-9F14-8B3E-37D5-C1E90D89EC9D}"/>
              </a:ext>
            </a:extLst>
          </p:cNvPr>
          <p:cNvSpPr/>
          <p:nvPr/>
        </p:nvSpPr>
        <p:spPr>
          <a:xfrm>
            <a:off x="-8343126" y="2245288"/>
            <a:ext cx="456962" cy="45696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9D9E2DBE-7731-468C-E262-58F53D86CFC6}"/>
              </a:ext>
            </a:extLst>
          </p:cNvPr>
          <p:cNvSpPr/>
          <p:nvPr/>
        </p:nvSpPr>
        <p:spPr>
          <a:xfrm>
            <a:off x="-8186559" y="2321369"/>
            <a:ext cx="143708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35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FF7CFB9C-5C81-A66D-EC35-541FE8B84451}"/>
              </a:ext>
            </a:extLst>
          </p:cNvPr>
          <p:cNvSpPr/>
          <p:nvPr/>
        </p:nvSpPr>
        <p:spPr>
          <a:xfrm>
            <a:off x="-6997601" y="2219809"/>
            <a:ext cx="2538889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Concorso del 1418</a:t>
            </a:r>
            <a:endParaRPr lang="en-US" sz="1950" dirty="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6DFFC37A-12BB-4B78-BB20-BC54EB0D70AB}"/>
              </a:ext>
            </a:extLst>
          </p:cNvPr>
          <p:cNvSpPr/>
          <p:nvPr/>
        </p:nvSpPr>
        <p:spPr>
          <a:xfrm>
            <a:off x="-6997601" y="2658912"/>
            <a:ext cx="6300788" cy="974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 indetto un concorso per la realizzazione della cupola, al quale Brunelleschi partecipò con una proposta rivoluzionaria: costruire una cupola autoportante senza l'uso di centine.</a:t>
            </a:r>
            <a:endParaRPr lang="en-US" sz="1550" dirty="0"/>
          </a:p>
        </p:txBody>
      </p:sp>
      <p:sp>
        <p:nvSpPr>
          <p:cNvPr id="12" name="Shape 7">
            <a:extLst>
              <a:ext uri="{FF2B5EF4-FFF2-40B4-BE49-F238E27FC236}">
                <a16:creationId xmlns:a16="http://schemas.microsoft.com/office/drawing/2014/main" id="{2D5F7D41-8330-AE74-C8D1-4DF1D94BFC39}"/>
              </a:ext>
            </a:extLst>
          </p:cNvPr>
          <p:cNvSpPr/>
          <p:nvPr/>
        </p:nvSpPr>
        <p:spPr>
          <a:xfrm>
            <a:off x="-7909024" y="4485211"/>
            <a:ext cx="710803" cy="22860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14" name="Shape 8">
            <a:extLst>
              <a:ext uri="{FF2B5EF4-FFF2-40B4-BE49-F238E27FC236}">
                <a16:creationId xmlns:a16="http://schemas.microsoft.com/office/drawing/2014/main" id="{C817661E-BC53-666D-ED6E-DE13826E0268}"/>
              </a:ext>
            </a:extLst>
          </p:cNvPr>
          <p:cNvSpPr/>
          <p:nvPr/>
        </p:nvSpPr>
        <p:spPr>
          <a:xfrm>
            <a:off x="-8343126" y="4268160"/>
            <a:ext cx="456962" cy="45696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5" name="Text 9">
            <a:extLst>
              <a:ext uri="{FF2B5EF4-FFF2-40B4-BE49-F238E27FC236}">
                <a16:creationId xmlns:a16="http://schemas.microsoft.com/office/drawing/2014/main" id="{034DBBCC-E36B-4A0B-7067-BE158252786C}"/>
              </a:ext>
            </a:extLst>
          </p:cNvPr>
          <p:cNvSpPr/>
          <p:nvPr/>
        </p:nvSpPr>
        <p:spPr>
          <a:xfrm>
            <a:off x="-8207038" y="4344241"/>
            <a:ext cx="184666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350" dirty="0"/>
          </a:p>
        </p:txBody>
      </p:sp>
      <p:sp>
        <p:nvSpPr>
          <p:cNvPr id="16" name="Text 10">
            <a:extLst>
              <a:ext uri="{FF2B5EF4-FFF2-40B4-BE49-F238E27FC236}">
                <a16:creationId xmlns:a16="http://schemas.microsoft.com/office/drawing/2014/main" id="{6155FE60-0512-E946-9A23-651347087436}"/>
              </a:ext>
            </a:extLst>
          </p:cNvPr>
          <p:cNvSpPr/>
          <p:nvPr/>
        </p:nvSpPr>
        <p:spPr>
          <a:xfrm>
            <a:off x="-6997601" y="4242681"/>
            <a:ext cx="2538889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Inizio Costruzione</a:t>
            </a:r>
            <a:endParaRPr lang="en-US" sz="1950" dirty="0"/>
          </a:p>
        </p:txBody>
      </p:sp>
      <p:sp>
        <p:nvSpPr>
          <p:cNvPr id="17" name="Text 11">
            <a:extLst>
              <a:ext uri="{FF2B5EF4-FFF2-40B4-BE49-F238E27FC236}">
                <a16:creationId xmlns:a16="http://schemas.microsoft.com/office/drawing/2014/main" id="{B2BCEA5F-6DD8-8E5E-CFF1-E7352EDB5259}"/>
              </a:ext>
            </a:extLst>
          </p:cNvPr>
          <p:cNvSpPr/>
          <p:nvPr/>
        </p:nvSpPr>
        <p:spPr>
          <a:xfrm>
            <a:off x="-6997601" y="4681783"/>
            <a:ext cx="6300788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costruzione fu avviata nel 1420, utilizzando un sistema a doppia calotta con una cupola interna più spessa e una esterna più sottile.</a:t>
            </a:r>
            <a:endParaRPr lang="en-US" sz="1550" dirty="0"/>
          </a:p>
        </p:txBody>
      </p:sp>
      <p:sp>
        <p:nvSpPr>
          <p:cNvPr id="18" name="Shape 12">
            <a:extLst>
              <a:ext uri="{FF2B5EF4-FFF2-40B4-BE49-F238E27FC236}">
                <a16:creationId xmlns:a16="http://schemas.microsoft.com/office/drawing/2014/main" id="{7B2D479A-0063-BBCE-8145-677CFAA7C16C}"/>
              </a:ext>
            </a:extLst>
          </p:cNvPr>
          <p:cNvSpPr/>
          <p:nvPr/>
        </p:nvSpPr>
        <p:spPr>
          <a:xfrm>
            <a:off x="-7909024" y="6183161"/>
            <a:ext cx="710803" cy="22860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19" name="Shape 13">
            <a:extLst>
              <a:ext uri="{FF2B5EF4-FFF2-40B4-BE49-F238E27FC236}">
                <a16:creationId xmlns:a16="http://schemas.microsoft.com/office/drawing/2014/main" id="{0DEDBF19-1685-AC19-4B3B-885ED1D4119C}"/>
              </a:ext>
            </a:extLst>
          </p:cNvPr>
          <p:cNvSpPr/>
          <p:nvPr/>
        </p:nvSpPr>
        <p:spPr>
          <a:xfrm>
            <a:off x="-8343126" y="5966111"/>
            <a:ext cx="456962" cy="45696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20" name="Text 14">
            <a:extLst>
              <a:ext uri="{FF2B5EF4-FFF2-40B4-BE49-F238E27FC236}">
                <a16:creationId xmlns:a16="http://schemas.microsoft.com/office/drawing/2014/main" id="{EA91E64A-C08D-54A4-CC77-E9246404FBD4}"/>
              </a:ext>
            </a:extLst>
          </p:cNvPr>
          <p:cNvSpPr/>
          <p:nvPr/>
        </p:nvSpPr>
        <p:spPr>
          <a:xfrm>
            <a:off x="-8206442" y="6042192"/>
            <a:ext cx="183594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350" dirty="0"/>
          </a:p>
        </p:txBody>
      </p:sp>
      <p:sp>
        <p:nvSpPr>
          <p:cNvPr id="21" name="Text 15">
            <a:extLst>
              <a:ext uri="{FF2B5EF4-FFF2-40B4-BE49-F238E27FC236}">
                <a16:creationId xmlns:a16="http://schemas.microsoft.com/office/drawing/2014/main" id="{9D23C39A-DDF2-DB59-7F1D-504777FFF966}"/>
              </a:ext>
            </a:extLst>
          </p:cNvPr>
          <p:cNvSpPr/>
          <p:nvPr/>
        </p:nvSpPr>
        <p:spPr>
          <a:xfrm>
            <a:off x="-6997601" y="5940631"/>
            <a:ext cx="2538889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Completamento</a:t>
            </a:r>
            <a:endParaRPr lang="en-US" sz="1950" dirty="0"/>
          </a:p>
        </p:txBody>
      </p:sp>
      <p:sp>
        <p:nvSpPr>
          <p:cNvPr id="23" name="Text 16">
            <a:extLst>
              <a:ext uri="{FF2B5EF4-FFF2-40B4-BE49-F238E27FC236}">
                <a16:creationId xmlns:a16="http://schemas.microsoft.com/office/drawing/2014/main" id="{A8F0AD0B-1D5F-E433-C261-1F2BE68AEE2E}"/>
              </a:ext>
            </a:extLst>
          </p:cNvPr>
          <p:cNvSpPr/>
          <p:nvPr/>
        </p:nvSpPr>
        <p:spPr>
          <a:xfrm>
            <a:off x="-6997601" y="6379734"/>
            <a:ext cx="6300788" cy="974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costruzione si concluse nel 1436, con una cupola che si eleva per oltre 91 metri sopra la cattedrale, diventando la più grande cupola in muratura mai costruita.</a:t>
            </a:r>
            <a:endParaRPr lang="en-US" sz="1550" dirty="0"/>
          </a:p>
        </p:txBody>
      </p:sp>
    </p:spTree>
    <p:extLst>
      <p:ext uri="{BB962C8B-B14F-4D97-AF65-F5344CB8AC3E}">
        <p14:creationId xmlns:p14="http://schemas.microsoft.com/office/powerpoint/2010/main" val="13552394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0803" y="558522"/>
            <a:ext cx="7722394" cy="1269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Cupola del Duomo di Firenze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1003935" y="2132528"/>
            <a:ext cx="22860" cy="5540693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5" name="Shape 2"/>
          <p:cNvSpPr/>
          <p:nvPr/>
        </p:nvSpPr>
        <p:spPr>
          <a:xfrm>
            <a:off x="-8199046" y="2578060"/>
            <a:ext cx="710803" cy="22860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6" name="Shape 3"/>
          <p:cNvSpPr/>
          <p:nvPr/>
        </p:nvSpPr>
        <p:spPr>
          <a:xfrm>
            <a:off x="-8633148" y="2361009"/>
            <a:ext cx="456962" cy="45696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7" name="Text 4"/>
          <p:cNvSpPr/>
          <p:nvPr/>
        </p:nvSpPr>
        <p:spPr>
          <a:xfrm>
            <a:off x="-8476581" y="2437090"/>
            <a:ext cx="143708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-7287623" y="2335530"/>
            <a:ext cx="2538889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Concorso del 1418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-7287623" y="2774633"/>
            <a:ext cx="6300788" cy="974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 indetto un concorso per la realizzazione della cupola, al quale Brunelleschi partecipò con una proposta rivoluzionaria: costruire una cupola autoportante senza l'uso di centine.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-8199046" y="4600932"/>
            <a:ext cx="710803" cy="22860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11" name="Shape 8"/>
          <p:cNvSpPr/>
          <p:nvPr/>
        </p:nvSpPr>
        <p:spPr>
          <a:xfrm>
            <a:off x="-8633148" y="4383881"/>
            <a:ext cx="456962" cy="45696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2" name="Text 9"/>
          <p:cNvSpPr/>
          <p:nvPr/>
        </p:nvSpPr>
        <p:spPr>
          <a:xfrm>
            <a:off x="-8497060" y="4459962"/>
            <a:ext cx="184666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-7287623" y="4358402"/>
            <a:ext cx="2538889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Inizio Costruzione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-7287623" y="4797504"/>
            <a:ext cx="6300788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costruzione fu avviata nel 1420, utilizzando un sistema a doppia calotta con una cupola interna più spessa e una esterna più sottile.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-8199046" y="6298882"/>
            <a:ext cx="710803" cy="22860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16" name="Shape 13"/>
          <p:cNvSpPr/>
          <p:nvPr/>
        </p:nvSpPr>
        <p:spPr>
          <a:xfrm>
            <a:off x="-8633148" y="6081832"/>
            <a:ext cx="456962" cy="45696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7" name="Text 14"/>
          <p:cNvSpPr/>
          <p:nvPr/>
        </p:nvSpPr>
        <p:spPr>
          <a:xfrm>
            <a:off x="-8496464" y="6157913"/>
            <a:ext cx="183594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-7287623" y="6056352"/>
            <a:ext cx="2538889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Completamento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-7287623" y="6495455"/>
            <a:ext cx="6300788" cy="974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costruzione si concluse nel 1436, con una cupola che si eleva per oltre 91 metri sopra la cattedrale, diventando la più grande cupola in muratura mai costruita.</a:t>
            </a:r>
            <a:endParaRPr lang="en-US" sz="1550" dirty="0"/>
          </a:p>
        </p:txBody>
      </p:sp>
      <p:sp>
        <p:nvSpPr>
          <p:cNvPr id="20" name="Shape 1">
            <a:extLst>
              <a:ext uri="{FF2B5EF4-FFF2-40B4-BE49-F238E27FC236}">
                <a16:creationId xmlns:a16="http://schemas.microsoft.com/office/drawing/2014/main" id="{7978D72E-B8B5-6C88-C560-B743A4160F90}"/>
              </a:ext>
            </a:extLst>
          </p:cNvPr>
          <p:cNvSpPr/>
          <p:nvPr/>
        </p:nvSpPr>
        <p:spPr>
          <a:xfrm>
            <a:off x="14934331" y="-2324028"/>
            <a:ext cx="7690009" cy="1861661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22" name="Text 2">
            <a:extLst>
              <a:ext uri="{FF2B5EF4-FFF2-40B4-BE49-F238E27FC236}">
                <a16:creationId xmlns:a16="http://schemas.microsoft.com/office/drawing/2014/main" id="{51608994-B24D-D692-F6D6-69C1EF1CF6F4}"/>
              </a:ext>
            </a:extLst>
          </p:cNvPr>
          <p:cNvSpPr/>
          <p:nvPr/>
        </p:nvSpPr>
        <p:spPr>
          <a:xfrm>
            <a:off x="15141976" y="-2116383"/>
            <a:ext cx="2596753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Prospettiva Lineare</a:t>
            </a:r>
            <a:endParaRPr lang="en-US" sz="2000" dirty="0"/>
          </a:p>
        </p:txBody>
      </p:sp>
      <p:sp>
        <p:nvSpPr>
          <p:cNvPr id="23" name="Text 3">
            <a:extLst>
              <a:ext uri="{FF2B5EF4-FFF2-40B4-BE49-F238E27FC236}">
                <a16:creationId xmlns:a16="http://schemas.microsoft.com/office/drawing/2014/main" id="{CFFD3F7B-B50D-A0CE-F953-05CDF86D5FF6}"/>
              </a:ext>
            </a:extLst>
          </p:cNvPr>
          <p:cNvSpPr/>
          <p:nvPr/>
        </p:nvSpPr>
        <p:spPr>
          <a:xfrm>
            <a:off x="15141976" y="-1667279"/>
            <a:ext cx="7274719" cy="997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Una delle più grandi innovazioni di Brunelleschi fu l'invenzione della prospettiva lineare, che permetteva di rappresentare lo spazio tridimensionale su superfici bidimensionali.</a:t>
            </a:r>
            <a:endParaRPr lang="en-US" sz="1600" dirty="0"/>
          </a:p>
        </p:txBody>
      </p:sp>
      <p:sp>
        <p:nvSpPr>
          <p:cNvPr id="34" name="Shape 4">
            <a:extLst>
              <a:ext uri="{FF2B5EF4-FFF2-40B4-BE49-F238E27FC236}">
                <a16:creationId xmlns:a16="http://schemas.microsoft.com/office/drawing/2014/main" id="{4C009461-C795-44B8-4FBF-C69297EEE834}"/>
              </a:ext>
            </a:extLst>
          </p:cNvPr>
          <p:cNvSpPr/>
          <p:nvPr/>
        </p:nvSpPr>
        <p:spPr>
          <a:xfrm>
            <a:off x="16257899" y="2814043"/>
            <a:ext cx="7690009" cy="1861661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35" name="Text 5">
            <a:extLst>
              <a:ext uri="{FF2B5EF4-FFF2-40B4-BE49-F238E27FC236}">
                <a16:creationId xmlns:a16="http://schemas.microsoft.com/office/drawing/2014/main" id="{2644B135-93AA-78DE-5C7C-C09283F20FF9}"/>
              </a:ext>
            </a:extLst>
          </p:cNvPr>
          <p:cNvSpPr/>
          <p:nvPr/>
        </p:nvSpPr>
        <p:spPr>
          <a:xfrm>
            <a:off x="16465544" y="3021688"/>
            <a:ext cx="2596753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Impatto sull'Arte</a:t>
            </a:r>
            <a:endParaRPr lang="en-US" sz="2000" dirty="0"/>
          </a:p>
        </p:txBody>
      </p:sp>
      <p:sp>
        <p:nvSpPr>
          <p:cNvPr id="36" name="Text 6">
            <a:extLst>
              <a:ext uri="{FF2B5EF4-FFF2-40B4-BE49-F238E27FC236}">
                <a16:creationId xmlns:a16="http://schemas.microsoft.com/office/drawing/2014/main" id="{4A42FD35-29B7-37D9-D2C1-4D3002158CAA}"/>
              </a:ext>
            </a:extLst>
          </p:cNvPr>
          <p:cNvSpPr/>
          <p:nvPr/>
        </p:nvSpPr>
        <p:spPr>
          <a:xfrm>
            <a:off x="16465544" y="3470791"/>
            <a:ext cx="7274719" cy="997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Questo strumento divenne fondamentale per la pittura e l'architettura del Rinascimento, rivoluzionando il modo in cui gli artisti rappresentavano lo spazio e la profondità.</a:t>
            </a:r>
            <a:endParaRPr lang="en-US" sz="1600" dirty="0"/>
          </a:p>
        </p:txBody>
      </p:sp>
      <p:sp>
        <p:nvSpPr>
          <p:cNvPr id="37" name="Shape 7">
            <a:extLst>
              <a:ext uri="{FF2B5EF4-FFF2-40B4-BE49-F238E27FC236}">
                <a16:creationId xmlns:a16="http://schemas.microsoft.com/office/drawing/2014/main" id="{854EA816-B147-E3BB-C560-EB6559E5F827}"/>
              </a:ext>
            </a:extLst>
          </p:cNvPr>
          <p:cNvSpPr/>
          <p:nvPr/>
        </p:nvSpPr>
        <p:spPr>
          <a:xfrm>
            <a:off x="16257899" y="7683190"/>
            <a:ext cx="7690009" cy="1861661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38" name="Text 8">
            <a:extLst>
              <a:ext uri="{FF2B5EF4-FFF2-40B4-BE49-F238E27FC236}">
                <a16:creationId xmlns:a16="http://schemas.microsoft.com/office/drawing/2014/main" id="{83564EB1-428D-EF5E-E345-DF1C1657E207}"/>
              </a:ext>
            </a:extLst>
          </p:cNvPr>
          <p:cNvSpPr/>
          <p:nvPr/>
        </p:nvSpPr>
        <p:spPr>
          <a:xfrm>
            <a:off x="16465544" y="7890835"/>
            <a:ext cx="3665220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Applicazioni Architettoniche</a:t>
            </a:r>
            <a:endParaRPr lang="en-US" sz="2000" dirty="0"/>
          </a:p>
        </p:txBody>
      </p:sp>
      <p:sp>
        <p:nvSpPr>
          <p:cNvPr id="39" name="Text 9">
            <a:extLst>
              <a:ext uri="{FF2B5EF4-FFF2-40B4-BE49-F238E27FC236}">
                <a16:creationId xmlns:a16="http://schemas.microsoft.com/office/drawing/2014/main" id="{0A29FA08-AD49-CEA9-9259-9E4C6A0252B3}"/>
              </a:ext>
            </a:extLst>
          </p:cNvPr>
          <p:cNvSpPr/>
          <p:nvPr/>
        </p:nvSpPr>
        <p:spPr>
          <a:xfrm>
            <a:off x="16465544" y="8339939"/>
            <a:ext cx="7274719" cy="997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Brunelleschi applicò questi principi nelle sue opere architettoniche, creando spazi armonici e proporzionati che riflettevano la sua comprensione della geometria e della prospettiva.</a:t>
            </a:r>
            <a:endParaRPr lang="en-US" sz="1600" dirty="0"/>
          </a:p>
        </p:txBody>
      </p:sp>
      <p:sp>
        <p:nvSpPr>
          <p:cNvPr id="40" name="Text 0">
            <a:extLst>
              <a:ext uri="{FF2B5EF4-FFF2-40B4-BE49-F238E27FC236}">
                <a16:creationId xmlns:a16="http://schemas.microsoft.com/office/drawing/2014/main" id="{6CDFE3B8-1B9A-1B7F-95C4-649A37B6EAA7}"/>
              </a:ext>
            </a:extLst>
          </p:cNvPr>
          <p:cNvSpPr/>
          <p:nvPr/>
        </p:nvSpPr>
        <p:spPr>
          <a:xfrm>
            <a:off x="6234469" y="-1393197"/>
            <a:ext cx="6525697" cy="649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Innovazioni e Prospettive</a:t>
            </a:r>
            <a:endParaRPr lang="en-US" sz="4050" dirty="0"/>
          </a:p>
        </p:txBody>
      </p:sp>
      <p:pic>
        <p:nvPicPr>
          <p:cNvPr id="41" name="Image 0" descr="preencoded.png">
            <a:extLst>
              <a:ext uri="{FF2B5EF4-FFF2-40B4-BE49-F238E27FC236}">
                <a16:creationId xmlns:a16="http://schemas.microsoft.com/office/drawing/2014/main" id="{09B50B7D-44A4-ADEB-7F26-62913899EA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8617745"/>
            <a:ext cx="5486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5976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0803" y="558522"/>
            <a:ext cx="7722394" cy="1269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Cupola del Duomo di Firenze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1003935" y="2132528"/>
            <a:ext cx="22860" cy="5540693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5" name="Shape 2"/>
          <p:cNvSpPr/>
          <p:nvPr/>
        </p:nvSpPr>
        <p:spPr>
          <a:xfrm>
            <a:off x="1220988" y="2578060"/>
            <a:ext cx="710803" cy="22860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6" name="Shape 3"/>
          <p:cNvSpPr/>
          <p:nvPr/>
        </p:nvSpPr>
        <p:spPr>
          <a:xfrm>
            <a:off x="786886" y="2361009"/>
            <a:ext cx="456962" cy="45696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7" name="Text 4"/>
          <p:cNvSpPr/>
          <p:nvPr/>
        </p:nvSpPr>
        <p:spPr>
          <a:xfrm>
            <a:off x="943453" y="2437090"/>
            <a:ext cx="143708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2132411" y="2335530"/>
            <a:ext cx="2538889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Concorso del 1418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2132411" y="2774633"/>
            <a:ext cx="6300788" cy="974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 indetto un concorso per la realizzazione della cupola, al quale Brunelleschi partecipò con una proposta rivoluzionaria: costruire una cupola autoportante senza l'uso di centine.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-8199046" y="4600932"/>
            <a:ext cx="710803" cy="22860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11" name="Shape 8"/>
          <p:cNvSpPr/>
          <p:nvPr/>
        </p:nvSpPr>
        <p:spPr>
          <a:xfrm>
            <a:off x="-8633148" y="4383881"/>
            <a:ext cx="456962" cy="45696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2" name="Text 9"/>
          <p:cNvSpPr/>
          <p:nvPr/>
        </p:nvSpPr>
        <p:spPr>
          <a:xfrm>
            <a:off x="-8497060" y="4459962"/>
            <a:ext cx="184666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-7287623" y="4358402"/>
            <a:ext cx="2538889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Inizio Costruzione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-7287623" y="4797504"/>
            <a:ext cx="6300788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costruzione fu avviata nel 1420, utilizzando un sistema a doppia calotta con una cupola interna più spessa e una esterna più sottile.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-8199046" y="6298882"/>
            <a:ext cx="710803" cy="22860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16" name="Shape 13"/>
          <p:cNvSpPr/>
          <p:nvPr/>
        </p:nvSpPr>
        <p:spPr>
          <a:xfrm>
            <a:off x="-8633148" y="6081832"/>
            <a:ext cx="456962" cy="45696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7" name="Text 14"/>
          <p:cNvSpPr/>
          <p:nvPr/>
        </p:nvSpPr>
        <p:spPr>
          <a:xfrm>
            <a:off x="-8496464" y="6157913"/>
            <a:ext cx="183594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-7287623" y="6056352"/>
            <a:ext cx="2538889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Completamento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-7287623" y="6495455"/>
            <a:ext cx="6300788" cy="974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costruzione si concluse nel 1436, con una cupola che si eleva per oltre 91 metri sopra la cattedrale, diventando la più grande cupola in muratura mai costruita.</a:t>
            </a:r>
            <a:endParaRPr lang="en-US" sz="1550" dirty="0"/>
          </a:p>
        </p:txBody>
      </p:sp>
    </p:spTree>
    <p:extLst>
      <p:ext uri="{BB962C8B-B14F-4D97-AF65-F5344CB8AC3E}">
        <p14:creationId xmlns:p14="http://schemas.microsoft.com/office/powerpoint/2010/main" val="28385739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0803" y="558522"/>
            <a:ext cx="7722394" cy="1269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Cupola del Duomo di Firenze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1003935" y="2132528"/>
            <a:ext cx="22860" cy="5540693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5" name="Shape 2"/>
          <p:cNvSpPr/>
          <p:nvPr/>
        </p:nvSpPr>
        <p:spPr>
          <a:xfrm>
            <a:off x="1220988" y="2578060"/>
            <a:ext cx="710803" cy="22860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6" name="Shape 3"/>
          <p:cNvSpPr/>
          <p:nvPr/>
        </p:nvSpPr>
        <p:spPr>
          <a:xfrm>
            <a:off x="786886" y="2361009"/>
            <a:ext cx="456962" cy="45696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7" name="Text 4"/>
          <p:cNvSpPr/>
          <p:nvPr/>
        </p:nvSpPr>
        <p:spPr>
          <a:xfrm>
            <a:off x="943453" y="2437090"/>
            <a:ext cx="143708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2132411" y="2335530"/>
            <a:ext cx="2538889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Concorso del 1418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2132411" y="2774633"/>
            <a:ext cx="6300788" cy="974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 indetto un concorso per la realizzazione della cupola, al quale Brunelleschi partecipò con una proposta rivoluzionaria: costruire una cupola autoportante senza l'uso di centine.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238237" y="4600932"/>
            <a:ext cx="710803" cy="22860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11" name="Shape 8"/>
          <p:cNvSpPr/>
          <p:nvPr/>
        </p:nvSpPr>
        <p:spPr>
          <a:xfrm>
            <a:off x="804135" y="4383881"/>
            <a:ext cx="456962" cy="45696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2" name="Text 9"/>
          <p:cNvSpPr/>
          <p:nvPr/>
        </p:nvSpPr>
        <p:spPr>
          <a:xfrm>
            <a:off x="940223" y="4459962"/>
            <a:ext cx="184666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2149660" y="4358402"/>
            <a:ext cx="2538889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Inizio Costruzione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2149660" y="4797504"/>
            <a:ext cx="6300788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costruzione fu avviata nel 1420, utilizzando un sistema a doppia calotta con una cupola interna più spessa e una esterna più sottile.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-8199046" y="6298882"/>
            <a:ext cx="710803" cy="22860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16" name="Shape 13"/>
          <p:cNvSpPr/>
          <p:nvPr/>
        </p:nvSpPr>
        <p:spPr>
          <a:xfrm>
            <a:off x="-8633148" y="6081832"/>
            <a:ext cx="456962" cy="45696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7" name="Text 14"/>
          <p:cNvSpPr/>
          <p:nvPr/>
        </p:nvSpPr>
        <p:spPr>
          <a:xfrm>
            <a:off x="-8496464" y="6157913"/>
            <a:ext cx="183594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-7287623" y="6056352"/>
            <a:ext cx="2538889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Completamento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-7287623" y="6495455"/>
            <a:ext cx="6300788" cy="974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costruzione si concluse nel 1436, con una cupola che si eleva per oltre 91 metri sopra la cattedrale, diventando la più grande cupola in muratura mai costruita.</a:t>
            </a:r>
            <a:endParaRPr lang="en-US" sz="1550" dirty="0"/>
          </a:p>
        </p:txBody>
      </p:sp>
    </p:spTree>
    <p:extLst>
      <p:ext uri="{BB962C8B-B14F-4D97-AF65-F5344CB8AC3E}">
        <p14:creationId xmlns:p14="http://schemas.microsoft.com/office/powerpoint/2010/main" val="7583420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0803" y="558522"/>
            <a:ext cx="7722394" cy="1269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Cupola del Duomo di Firenze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1003935" y="2132528"/>
            <a:ext cx="22860" cy="5540693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5" name="Shape 2"/>
          <p:cNvSpPr/>
          <p:nvPr/>
        </p:nvSpPr>
        <p:spPr>
          <a:xfrm>
            <a:off x="1220988" y="2578060"/>
            <a:ext cx="710803" cy="22860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6" name="Shape 3"/>
          <p:cNvSpPr/>
          <p:nvPr/>
        </p:nvSpPr>
        <p:spPr>
          <a:xfrm>
            <a:off x="786886" y="2361009"/>
            <a:ext cx="456962" cy="45696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7" name="Text 4"/>
          <p:cNvSpPr/>
          <p:nvPr/>
        </p:nvSpPr>
        <p:spPr>
          <a:xfrm>
            <a:off x="943453" y="2437090"/>
            <a:ext cx="143708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2132411" y="2335530"/>
            <a:ext cx="2538889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Concorso del 1418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2132411" y="2774633"/>
            <a:ext cx="6300788" cy="974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 indetto un concorso per la realizzazione della cupola, al quale Brunelleschi partecipò con una proposta rivoluzionaria: costruire una cupola autoportante senza l'uso di centine.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238237" y="4600932"/>
            <a:ext cx="710803" cy="22860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11" name="Shape 8"/>
          <p:cNvSpPr/>
          <p:nvPr/>
        </p:nvSpPr>
        <p:spPr>
          <a:xfrm>
            <a:off x="804135" y="4383881"/>
            <a:ext cx="456962" cy="45696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2" name="Text 9"/>
          <p:cNvSpPr/>
          <p:nvPr/>
        </p:nvSpPr>
        <p:spPr>
          <a:xfrm>
            <a:off x="940223" y="4459962"/>
            <a:ext cx="184666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2149660" y="4358402"/>
            <a:ext cx="2538889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Inizio Costruzione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2149660" y="4797504"/>
            <a:ext cx="6300788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costruzione fu avviata nel 1420, utilizzando un sistema a doppia calotta con una cupola interna più spessa e una esterna più sottile.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1195956" y="6298882"/>
            <a:ext cx="710803" cy="22860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16" name="Shape 13"/>
          <p:cNvSpPr/>
          <p:nvPr/>
        </p:nvSpPr>
        <p:spPr>
          <a:xfrm>
            <a:off x="761854" y="6081832"/>
            <a:ext cx="456962" cy="45696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7" name="Text 14"/>
          <p:cNvSpPr/>
          <p:nvPr/>
        </p:nvSpPr>
        <p:spPr>
          <a:xfrm>
            <a:off x="898538" y="6157913"/>
            <a:ext cx="183594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2107379" y="6056352"/>
            <a:ext cx="2538889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Completamento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2107379" y="6495455"/>
            <a:ext cx="6300788" cy="974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costruzione si concluse nel 1436, con una cupola che si eleva per oltre 91 metri sopra la cattedrale, diventando la più grande cupola in muratura mai costruita.</a:t>
            </a:r>
            <a:endParaRPr lang="en-US" sz="1550" dirty="0"/>
          </a:p>
        </p:txBody>
      </p:sp>
      <p:pic>
        <p:nvPicPr>
          <p:cNvPr id="20" name="Image 0" descr="preencoded.png">
            <a:extLst>
              <a:ext uri="{FF2B5EF4-FFF2-40B4-BE49-F238E27FC236}">
                <a16:creationId xmlns:a16="http://schemas.microsoft.com/office/drawing/2014/main" id="{5E0D7CE8-7075-B55B-1B69-2A384674F6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244363"/>
            <a:ext cx="5486400" cy="8229600"/>
          </a:xfrm>
          <a:prstGeom prst="rect">
            <a:avLst/>
          </a:prstGeom>
        </p:spPr>
      </p:pic>
      <p:sp>
        <p:nvSpPr>
          <p:cNvPr id="21" name="Text 0">
            <a:extLst>
              <a:ext uri="{FF2B5EF4-FFF2-40B4-BE49-F238E27FC236}">
                <a16:creationId xmlns:a16="http://schemas.microsoft.com/office/drawing/2014/main" id="{2349E8C4-3AEA-B2C3-F3A5-041DFE2C934A}"/>
              </a:ext>
            </a:extLst>
          </p:cNvPr>
          <p:cNvSpPr/>
          <p:nvPr/>
        </p:nvSpPr>
        <p:spPr>
          <a:xfrm>
            <a:off x="6317602" y="-1508596"/>
            <a:ext cx="7779306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Tecniche Innovative della Cupola</a:t>
            </a:r>
            <a:endParaRPr lang="en-US" sz="3800" dirty="0"/>
          </a:p>
        </p:txBody>
      </p:sp>
    </p:spTree>
    <p:extLst>
      <p:ext uri="{BB962C8B-B14F-4D97-AF65-F5344CB8AC3E}">
        <p14:creationId xmlns:p14="http://schemas.microsoft.com/office/powerpoint/2010/main" val="10967583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8747" y="537567"/>
            <a:ext cx="7779306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Tecniche Innovative della Cupola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168747" y="2267783"/>
            <a:ext cx="438626" cy="438626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5" name="Text 2"/>
          <p:cNvSpPr/>
          <p:nvPr/>
        </p:nvSpPr>
        <p:spPr>
          <a:xfrm>
            <a:off x="6319004" y="2340888"/>
            <a:ext cx="137993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802279" y="2267783"/>
            <a:ext cx="2932986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Mattoni a Spina di Pesce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802279" y="2689265"/>
            <a:ext cx="7145774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Brunelleschi utilizzò una tecnica innovativa di disposizione dei mattoni a "spina di pesce", che aumentava la stabilità della struttura.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6168747" y="3727371"/>
            <a:ext cx="438626" cy="438626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9" name="Text 6"/>
          <p:cNvSpPr/>
          <p:nvPr/>
        </p:nvSpPr>
        <p:spPr>
          <a:xfrm>
            <a:off x="6299359" y="3800475"/>
            <a:ext cx="17728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6802279" y="3727371"/>
            <a:ext cx="2437209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Struttura ad Anelli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6802279" y="4148852"/>
            <a:ext cx="7145774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cupola fu costruita con una serie di anelli orizzontali che distribuivano il peso in modo uniforme, garantendo la stabilità dell'intera struttura.</a:t>
            </a:r>
            <a:endParaRPr lang="en-US" sz="1500" dirty="0"/>
          </a:p>
        </p:txBody>
      </p:sp>
      <p:sp>
        <p:nvSpPr>
          <p:cNvPr id="12" name="Shape 9"/>
          <p:cNvSpPr/>
          <p:nvPr/>
        </p:nvSpPr>
        <p:spPr>
          <a:xfrm>
            <a:off x="6168747" y="5186958"/>
            <a:ext cx="438626" cy="438626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13" name="Text 10"/>
          <p:cNvSpPr/>
          <p:nvPr/>
        </p:nvSpPr>
        <p:spPr>
          <a:xfrm>
            <a:off x="6299954" y="5260062"/>
            <a:ext cx="176212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6802279" y="5186958"/>
            <a:ext cx="2437209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Doppia Calotta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6802279" y="5608439"/>
            <a:ext cx="7145774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Il sistema a doppia calotta, con una cupola interna più spessa e una esterna più sottile, permetteva di ridurre il peso complessivo mantenendo la robustezza.</a:t>
            </a:r>
            <a:endParaRPr lang="en-US" sz="1500" dirty="0"/>
          </a:p>
        </p:txBody>
      </p:sp>
      <p:sp>
        <p:nvSpPr>
          <p:cNvPr id="16" name="Shape 13"/>
          <p:cNvSpPr/>
          <p:nvPr/>
        </p:nvSpPr>
        <p:spPr>
          <a:xfrm>
            <a:off x="6168747" y="6646545"/>
            <a:ext cx="438626" cy="438626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17" name="Text 14"/>
          <p:cNvSpPr/>
          <p:nvPr/>
        </p:nvSpPr>
        <p:spPr>
          <a:xfrm>
            <a:off x="6296858" y="6719649"/>
            <a:ext cx="18240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6802279" y="6646545"/>
            <a:ext cx="2437209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Assenza di Centine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6802279" y="7068026"/>
            <a:ext cx="7145774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cupola fu costruita senza l'uso di centine, una tecnica rivoluzionaria per l'epoca che dimostrò l'ingegno di Brunelleschi.</a:t>
            </a:r>
            <a:endParaRPr lang="en-US" sz="1500" dirty="0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E232C9A9-4A2B-6CB6-6338-98ADAA0C999D}"/>
              </a:ext>
            </a:extLst>
          </p:cNvPr>
          <p:cNvSpPr/>
          <p:nvPr/>
        </p:nvSpPr>
        <p:spPr>
          <a:xfrm>
            <a:off x="12846205" y="7683190"/>
            <a:ext cx="1683834" cy="468351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1" name="Image 0" descr="preencoded.png">
            <a:extLst>
              <a:ext uri="{FF2B5EF4-FFF2-40B4-BE49-F238E27FC236}">
                <a16:creationId xmlns:a16="http://schemas.microsoft.com/office/drawing/2014/main" id="{9E3BB934-3DC7-BBFC-D7B3-0E3497EF2C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3639" y="-8616612"/>
            <a:ext cx="5486400" cy="8231743"/>
          </a:xfrm>
          <a:prstGeom prst="rect">
            <a:avLst/>
          </a:prstGeom>
        </p:spPr>
      </p:pic>
      <p:sp>
        <p:nvSpPr>
          <p:cNvPr id="22" name="Text 0">
            <a:extLst>
              <a:ext uri="{FF2B5EF4-FFF2-40B4-BE49-F238E27FC236}">
                <a16:creationId xmlns:a16="http://schemas.microsoft.com/office/drawing/2014/main" id="{F169DCEE-62B1-5008-8ED8-9D8CE0281929}"/>
              </a:ext>
            </a:extLst>
          </p:cNvPr>
          <p:cNvSpPr/>
          <p:nvPr/>
        </p:nvSpPr>
        <p:spPr>
          <a:xfrm>
            <a:off x="-66037" y="-1939197"/>
            <a:ext cx="7722394" cy="1269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Cupola del Duomo di Firenze</a:t>
            </a:r>
            <a:endParaRPr lang="en-US" sz="3950" dirty="0"/>
          </a:p>
        </p:txBody>
      </p:sp>
      <p:sp>
        <p:nvSpPr>
          <p:cNvPr id="23" name="Shape 1">
            <a:extLst>
              <a:ext uri="{FF2B5EF4-FFF2-40B4-BE49-F238E27FC236}">
                <a16:creationId xmlns:a16="http://schemas.microsoft.com/office/drawing/2014/main" id="{3400B312-FB0E-108E-ECD4-80E0DBAC96EB}"/>
              </a:ext>
            </a:extLst>
          </p:cNvPr>
          <p:cNvSpPr/>
          <p:nvPr/>
        </p:nvSpPr>
        <p:spPr>
          <a:xfrm>
            <a:off x="-8722051" y="2044742"/>
            <a:ext cx="22860" cy="5540693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24" name="Shape 2">
            <a:extLst>
              <a:ext uri="{FF2B5EF4-FFF2-40B4-BE49-F238E27FC236}">
                <a16:creationId xmlns:a16="http://schemas.microsoft.com/office/drawing/2014/main" id="{168C161D-1ACA-C90C-AD22-E9688BAC140C}"/>
              </a:ext>
            </a:extLst>
          </p:cNvPr>
          <p:cNvSpPr/>
          <p:nvPr/>
        </p:nvSpPr>
        <p:spPr>
          <a:xfrm>
            <a:off x="-8504998" y="2490274"/>
            <a:ext cx="710803" cy="22860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25" name="Shape 3">
            <a:extLst>
              <a:ext uri="{FF2B5EF4-FFF2-40B4-BE49-F238E27FC236}">
                <a16:creationId xmlns:a16="http://schemas.microsoft.com/office/drawing/2014/main" id="{C55A1D40-A4A7-EAE2-A800-71B317FB1362}"/>
              </a:ext>
            </a:extLst>
          </p:cNvPr>
          <p:cNvSpPr/>
          <p:nvPr/>
        </p:nvSpPr>
        <p:spPr>
          <a:xfrm>
            <a:off x="-8939100" y="2273223"/>
            <a:ext cx="456962" cy="45696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26" name="Text 4">
            <a:extLst>
              <a:ext uri="{FF2B5EF4-FFF2-40B4-BE49-F238E27FC236}">
                <a16:creationId xmlns:a16="http://schemas.microsoft.com/office/drawing/2014/main" id="{5E82830D-308F-39BE-5F4A-640A8B26A353}"/>
              </a:ext>
            </a:extLst>
          </p:cNvPr>
          <p:cNvSpPr/>
          <p:nvPr/>
        </p:nvSpPr>
        <p:spPr>
          <a:xfrm>
            <a:off x="-8782533" y="2349304"/>
            <a:ext cx="143708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350" dirty="0"/>
          </a:p>
        </p:txBody>
      </p:sp>
      <p:sp>
        <p:nvSpPr>
          <p:cNvPr id="27" name="Text 5">
            <a:extLst>
              <a:ext uri="{FF2B5EF4-FFF2-40B4-BE49-F238E27FC236}">
                <a16:creationId xmlns:a16="http://schemas.microsoft.com/office/drawing/2014/main" id="{5C611EDC-C117-7AEA-CC2F-92AB659C3571}"/>
              </a:ext>
            </a:extLst>
          </p:cNvPr>
          <p:cNvSpPr/>
          <p:nvPr/>
        </p:nvSpPr>
        <p:spPr>
          <a:xfrm>
            <a:off x="-7593575" y="2247744"/>
            <a:ext cx="2538889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Concorso del 1418</a:t>
            </a:r>
            <a:endParaRPr lang="en-US" sz="1950" dirty="0"/>
          </a:p>
        </p:txBody>
      </p:sp>
      <p:sp>
        <p:nvSpPr>
          <p:cNvPr id="28" name="Text 6">
            <a:extLst>
              <a:ext uri="{FF2B5EF4-FFF2-40B4-BE49-F238E27FC236}">
                <a16:creationId xmlns:a16="http://schemas.microsoft.com/office/drawing/2014/main" id="{4D465D6A-E20A-54AF-5A9C-44B9DC8F899E}"/>
              </a:ext>
            </a:extLst>
          </p:cNvPr>
          <p:cNvSpPr/>
          <p:nvPr/>
        </p:nvSpPr>
        <p:spPr>
          <a:xfrm>
            <a:off x="-7593575" y="2686847"/>
            <a:ext cx="6300788" cy="974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 indetto un concorso per la realizzazione della cupola, al quale Brunelleschi partecipò con una proposta rivoluzionaria: costruire una cupola autoportante senza l'uso di centine.</a:t>
            </a:r>
            <a:endParaRPr lang="en-US" sz="1550" dirty="0"/>
          </a:p>
        </p:txBody>
      </p:sp>
      <p:sp>
        <p:nvSpPr>
          <p:cNvPr id="29" name="Shape 7">
            <a:extLst>
              <a:ext uri="{FF2B5EF4-FFF2-40B4-BE49-F238E27FC236}">
                <a16:creationId xmlns:a16="http://schemas.microsoft.com/office/drawing/2014/main" id="{592ED0D3-6301-878C-2E0D-C2708894961B}"/>
              </a:ext>
            </a:extLst>
          </p:cNvPr>
          <p:cNvSpPr/>
          <p:nvPr/>
        </p:nvSpPr>
        <p:spPr>
          <a:xfrm>
            <a:off x="-8487749" y="4513146"/>
            <a:ext cx="710803" cy="22860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30" name="Shape 8">
            <a:extLst>
              <a:ext uri="{FF2B5EF4-FFF2-40B4-BE49-F238E27FC236}">
                <a16:creationId xmlns:a16="http://schemas.microsoft.com/office/drawing/2014/main" id="{B92CA430-55E6-48CB-C31A-9C02D84EB805}"/>
              </a:ext>
            </a:extLst>
          </p:cNvPr>
          <p:cNvSpPr/>
          <p:nvPr/>
        </p:nvSpPr>
        <p:spPr>
          <a:xfrm>
            <a:off x="-8921851" y="4296095"/>
            <a:ext cx="456962" cy="45696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31" name="Text 9">
            <a:extLst>
              <a:ext uri="{FF2B5EF4-FFF2-40B4-BE49-F238E27FC236}">
                <a16:creationId xmlns:a16="http://schemas.microsoft.com/office/drawing/2014/main" id="{CC4099BA-12D1-0B4B-2005-B2CBBE10B341}"/>
              </a:ext>
            </a:extLst>
          </p:cNvPr>
          <p:cNvSpPr/>
          <p:nvPr/>
        </p:nvSpPr>
        <p:spPr>
          <a:xfrm>
            <a:off x="-8785763" y="4372176"/>
            <a:ext cx="184666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350" dirty="0"/>
          </a:p>
        </p:txBody>
      </p:sp>
      <p:sp>
        <p:nvSpPr>
          <p:cNvPr id="32" name="Text 10">
            <a:extLst>
              <a:ext uri="{FF2B5EF4-FFF2-40B4-BE49-F238E27FC236}">
                <a16:creationId xmlns:a16="http://schemas.microsoft.com/office/drawing/2014/main" id="{29817A65-BA0C-9130-5979-633502D8880E}"/>
              </a:ext>
            </a:extLst>
          </p:cNvPr>
          <p:cNvSpPr/>
          <p:nvPr/>
        </p:nvSpPr>
        <p:spPr>
          <a:xfrm>
            <a:off x="-7576326" y="4270616"/>
            <a:ext cx="2538889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Inizio Costruzione</a:t>
            </a:r>
            <a:endParaRPr lang="en-US" sz="1950" dirty="0"/>
          </a:p>
        </p:txBody>
      </p:sp>
      <p:sp>
        <p:nvSpPr>
          <p:cNvPr id="33" name="Text 11">
            <a:extLst>
              <a:ext uri="{FF2B5EF4-FFF2-40B4-BE49-F238E27FC236}">
                <a16:creationId xmlns:a16="http://schemas.microsoft.com/office/drawing/2014/main" id="{F7A4F9C7-2016-FC72-8727-2F36F8F5EF31}"/>
              </a:ext>
            </a:extLst>
          </p:cNvPr>
          <p:cNvSpPr/>
          <p:nvPr/>
        </p:nvSpPr>
        <p:spPr>
          <a:xfrm>
            <a:off x="-7576326" y="4709718"/>
            <a:ext cx="6300788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costruzione fu avviata nel 1420, utilizzando un sistema a doppia calotta con una cupola interna più spessa e una esterna più sottile.</a:t>
            </a:r>
            <a:endParaRPr lang="en-US" sz="1550" dirty="0"/>
          </a:p>
        </p:txBody>
      </p:sp>
      <p:sp>
        <p:nvSpPr>
          <p:cNvPr id="34" name="Shape 12">
            <a:extLst>
              <a:ext uri="{FF2B5EF4-FFF2-40B4-BE49-F238E27FC236}">
                <a16:creationId xmlns:a16="http://schemas.microsoft.com/office/drawing/2014/main" id="{2D8E177D-5ADC-189D-B509-315FF42BB3CD}"/>
              </a:ext>
            </a:extLst>
          </p:cNvPr>
          <p:cNvSpPr/>
          <p:nvPr/>
        </p:nvSpPr>
        <p:spPr>
          <a:xfrm>
            <a:off x="-8530030" y="6211096"/>
            <a:ext cx="710803" cy="22860"/>
          </a:xfrm>
          <a:prstGeom prst="roundRect">
            <a:avLst>
              <a:gd name="adj" fmla="val 133278"/>
            </a:avLst>
          </a:prstGeom>
          <a:solidFill>
            <a:srgbClr val="D4CEC3"/>
          </a:solidFill>
          <a:ln/>
        </p:spPr>
      </p:sp>
      <p:sp>
        <p:nvSpPr>
          <p:cNvPr id="35" name="Shape 13">
            <a:extLst>
              <a:ext uri="{FF2B5EF4-FFF2-40B4-BE49-F238E27FC236}">
                <a16:creationId xmlns:a16="http://schemas.microsoft.com/office/drawing/2014/main" id="{215C0BDA-4E1C-6407-DAE1-C63E6683E4E1}"/>
              </a:ext>
            </a:extLst>
          </p:cNvPr>
          <p:cNvSpPr/>
          <p:nvPr/>
        </p:nvSpPr>
        <p:spPr>
          <a:xfrm>
            <a:off x="-8964132" y="5994046"/>
            <a:ext cx="456962" cy="45696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36" name="Text 14">
            <a:extLst>
              <a:ext uri="{FF2B5EF4-FFF2-40B4-BE49-F238E27FC236}">
                <a16:creationId xmlns:a16="http://schemas.microsoft.com/office/drawing/2014/main" id="{8FDB09D6-5680-123E-C686-B21371AA6FBD}"/>
              </a:ext>
            </a:extLst>
          </p:cNvPr>
          <p:cNvSpPr/>
          <p:nvPr/>
        </p:nvSpPr>
        <p:spPr>
          <a:xfrm>
            <a:off x="-8827448" y="6070127"/>
            <a:ext cx="183594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350" dirty="0"/>
          </a:p>
        </p:txBody>
      </p:sp>
      <p:sp>
        <p:nvSpPr>
          <p:cNvPr id="37" name="Text 15">
            <a:extLst>
              <a:ext uri="{FF2B5EF4-FFF2-40B4-BE49-F238E27FC236}">
                <a16:creationId xmlns:a16="http://schemas.microsoft.com/office/drawing/2014/main" id="{08717477-AC6C-F230-50CC-0D905D990301}"/>
              </a:ext>
            </a:extLst>
          </p:cNvPr>
          <p:cNvSpPr/>
          <p:nvPr/>
        </p:nvSpPr>
        <p:spPr>
          <a:xfrm>
            <a:off x="-7618607" y="5968566"/>
            <a:ext cx="2538889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Completamento</a:t>
            </a:r>
            <a:endParaRPr lang="en-US" sz="1950" dirty="0"/>
          </a:p>
        </p:txBody>
      </p:sp>
      <p:sp>
        <p:nvSpPr>
          <p:cNvPr id="38" name="Text 16">
            <a:extLst>
              <a:ext uri="{FF2B5EF4-FFF2-40B4-BE49-F238E27FC236}">
                <a16:creationId xmlns:a16="http://schemas.microsoft.com/office/drawing/2014/main" id="{1275FD83-40AC-AC0C-FC18-02061FCC8887}"/>
              </a:ext>
            </a:extLst>
          </p:cNvPr>
          <p:cNvSpPr/>
          <p:nvPr/>
        </p:nvSpPr>
        <p:spPr>
          <a:xfrm>
            <a:off x="-7618607" y="6407669"/>
            <a:ext cx="6300788" cy="974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costruzione si concluse nel 1436, con una cupola che si eleva per oltre 91 metri sopra la cattedrale, diventando la più grande cupola in muratura mai costruita.</a:t>
            </a:r>
            <a:endParaRPr lang="en-US" sz="1550" dirty="0"/>
          </a:p>
        </p:txBody>
      </p:sp>
      <p:sp>
        <p:nvSpPr>
          <p:cNvPr id="39" name="Text 0">
            <a:extLst>
              <a:ext uri="{FF2B5EF4-FFF2-40B4-BE49-F238E27FC236}">
                <a16:creationId xmlns:a16="http://schemas.microsoft.com/office/drawing/2014/main" id="{E9AB119D-08E2-8A38-2BE5-EB9E1071281C}"/>
              </a:ext>
            </a:extLst>
          </p:cNvPr>
          <p:cNvSpPr/>
          <p:nvPr/>
        </p:nvSpPr>
        <p:spPr>
          <a:xfrm>
            <a:off x="1143357" y="-1294048"/>
            <a:ext cx="12804696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Significato Artistico e Storico della Cupola</a:t>
            </a:r>
            <a:endParaRPr lang="en-US" sz="4850" dirty="0"/>
          </a:p>
        </p:txBody>
      </p:sp>
      <p:sp>
        <p:nvSpPr>
          <p:cNvPr id="40" name="Text 1">
            <a:extLst>
              <a:ext uri="{FF2B5EF4-FFF2-40B4-BE49-F238E27FC236}">
                <a16:creationId xmlns:a16="http://schemas.microsoft.com/office/drawing/2014/main" id="{F3E1E357-735B-AFE0-1E25-4494C4338F15}"/>
              </a:ext>
            </a:extLst>
          </p:cNvPr>
          <p:cNvSpPr/>
          <p:nvPr/>
        </p:nvSpPr>
        <p:spPr>
          <a:xfrm>
            <a:off x="-2631758" y="8131238"/>
            <a:ext cx="3898821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Simbolo del Rinascimento</a:t>
            </a:r>
            <a:endParaRPr lang="en-US" sz="2400" dirty="0"/>
          </a:p>
        </p:txBody>
      </p:sp>
      <p:sp>
        <p:nvSpPr>
          <p:cNvPr id="41" name="Text 2">
            <a:extLst>
              <a:ext uri="{FF2B5EF4-FFF2-40B4-BE49-F238E27FC236}">
                <a16:creationId xmlns:a16="http://schemas.microsoft.com/office/drawing/2014/main" id="{2D5737B1-F3E8-731F-9606-47C5BC2D30F2}"/>
              </a:ext>
            </a:extLst>
          </p:cNvPr>
          <p:cNvSpPr/>
          <p:nvPr/>
        </p:nvSpPr>
        <p:spPr>
          <a:xfrm>
            <a:off x="-2631758" y="9149580"/>
            <a:ext cx="3898821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Cupola di Brunelleschi rappresenta il trionfo dell'uomo e della sua capacità di dominare la natura attraverso la ragione e l'ingegno, incarnando gli ideali del Rinascimento.</a:t>
            </a:r>
            <a:endParaRPr lang="en-US" sz="1900" dirty="0"/>
          </a:p>
        </p:txBody>
      </p:sp>
      <p:sp>
        <p:nvSpPr>
          <p:cNvPr id="42" name="Text 3">
            <a:extLst>
              <a:ext uri="{FF2B5EF4-FFF2-40B4-BE49-F238E27FC236}">
                <a16:creationId xmlns:a16="http://schemas.microsoft.com/office/drawing/2014/main" id="{DD4C1E50-1828-E8B5-4C58-015515F3F6A4}"/>
              </a:ext>
            </a:extLst>
          </p:cNvPr>
          <p:cNvSpPr/>
          <p:nvPr/>
        </p:nvSpPr>
        <p:spPr>
          <a:xfrm>
            <a:off x="5404800" y="9220914"/>
            <a:ext cx="3898821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Capolavoro Ingegneristico</a:t>
            </a:r>
            <a:endParaRPr lang="en-US" sz="2400" dirty="0"/>
          </a:p>
        </p:txBody>
      </p:sp>
      <p:sp>
        <p:nvSpPr>
          <p:cNvPr id="43" name="Text 4">
            <a:extLst>
              <a:ext uri="{FF2B5EF4-FFF2-40B4-BE49-F238E27FC236}">
                <a16:creationId xmlns:a16="http://schemas.microsoft.com/office/drawing/2014/main" id="{F1D159B2-7D09-E903-1CE9-5D0BDD3B2DEE}"/>
              </a:ext>
            </a:extLst>
          </p:cNvPr>
          <p:cNvSpPr/>
          <p:nvPr/>
        </p:nvSpPr>
        <p:spPr>
          <a:xfrm>
            <a:off x="5404800" y="10239256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Ancora oggi, la cupola è considerata un capolavoro dell'ingegneria e dell'architettura, testimonianza delle straordinarie capacità tecniche di Brunelleschi.</a:t>
            </a:r>
            <a:endParaRPr lang="en-US" sz="1900" dirty="0"/>
          </a:p>
        </p:txBody>
      </p:sp>
      <p:sp>
        <p:nvSpPr>
          <p:cNvPr id="44" name="Text 5">
            <a:extLst>
              <a:ext uri="{FF2B5EF4-FFF2-40B4-BE49-F238E27FC236}">
                <a16:creationId xmlns:a16="http://schemas.microsoft.com/office/drawing/2014/main" id="{2E66A634-6C1A-A08A-99D3-37208EFCA5A3}"/>
              </a:ext>
            </a:extLst>
          </p:cNvPr>
          <p:cNvSpPr/>
          <p:nvPr/>
        </p:nvSpPr>
        <p:spPr>
          <a:xfrm>
            <a:off x="15268531" y="8121951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Decorazioni Interne</a:t>
            </a:r>
            <a:endParaRPr lang="en-US" sz="2400" dirty="0"/>
          </a:p>
        </p:txBody>
      </p:sp>
      <p:sp>
        <p:nvSpPr>
          <p:cNvPr id="45" name="Text 6">
            <a:extLst>
              <a:ext uri="{FF2B5EF4-FFF2-40B4-BE49-F238E27FC236}">
                <a16:creationId xmlns:a16="http://schemas.microsoft.com/office/drawing/2014/main" id="{CACEDD6D-06E4-F600-D01D-F4482CD00B24}"/>
              </a:ext>
            </a:extLst>
          </p:cNvPr>
          <p:cNvSpPr/>
          <p:nvPr/>
        </p:nvSpPr>
        <p:spPr>
          <a:xfrm>
            <a:off x="15268531" y="8754530"/>
            <a:ext cx="3898821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cupola è decorata internamente con affreschi di Giorgio Vasari e Federico Zuccari, che rappresentano il Giudizio Universale, aggiungendo un significativo valore artistico alla struttura.</a:t>
            </a:r>
            <a:endParaRPr lang="en-US" sz="19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 animBg="1"/>
      <p:bldP spid="10" grpId="0" animBg="1"/>
      <p:bldP spid="11" grpId="0" animBg="1"/>
      <p:bldP spid="13" grpId="0" animBg="1"/>
      <p:bldP spid="14" grpId="0" animBg="1"/>
      <p:bldP spid="15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610439"/>
            <a:ext cx="12804696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Significato Artistico e Storico della Cupola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2999065"/>
            <a:ext cx="3898821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Simbolo del Rinascimento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017407"/>
            <a:ext cx="3898821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Cupola di Brunelleschi rappresenta il trionfo dell'uomo e della sua capacità di dominare la natura attraverso la ragione e l'ingegno, incarnando gli ideali del Rinascimento.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2999065"/>
            <a:ext cx="3898821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Capolavoro Ingegneristico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017407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Ancora oggi, la cupola è considerata un capolavoro dell'ingegneria e dell'architettura, testimonianza delle straordinarie capacità tecniche di Brunelleschi.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299906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Decorazioni Interne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3631644"/>
            <a:ext cx="3898821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cupola è decorata internamente con affreschi di Giorgio Vasari e Federico Zuccari, che rappresentano il Giudizio Universale, aggiungendo un significativo valore artistico alla struttura.</a:t>
            </a:r>
            <a:endParaRPr lang="en-US" sz="1900" dirty="0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D08759FC-D1D7-EED1-AA13-4E4385B74FC3}"/>
              </a:ext>
            </a:extLst>
          </p:cNvPr>
          <p:cNvSpPr/>
          <p:nvPr/>
        </p:nvSpPr>
        <p:spPr>
          <a:xfrm>
            <a:off x="12846205" y="7683190"/>
            <a:ext cx="1683834" cy="468351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" name="Image 0" descr="preencoded.png">
            <a:extLst>
              <a:ext uri="{FF2B5EF4-FFF2-40B4-BE49-F238E27FC236}">
                <a16:creationId xmlns:a16="http://schemas.microsoft.com/office/drawing/2014/main" id="{5A081921-ACFB-2C58-17D0-7353B390C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8789910"/>
            <a:ext cx="5486400" cy="822960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B5DA8DE6-5803-4B5B-4C1A-EC26348DDB3E}"/>
              </a:ext>
            </a:extLst>
          </p:cNvPr>
          <p:cNvSpPr/>
          <p:nvPr/>
        </p:nvSpPr>
        <p:spPr>
          <a:xfrm>
            <a:off x="6321147" y="-1516365"/>
            <a:ext cx="7779306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Tecniche Innovative della Cupola</a:t>
            </a:r>
            <a:endParaRPr lang="en-US" sz="3800" dirty="0"/>
          </a:p>
        </p:txBody>
      </p:sp>
      <p:sp>
        <p:nvSpPr>
          <p:cNvPr id="12" name="Shape 1">
            <a:extLst>
              <a:ext uri="{FF2B5EF4-FFF2-40B4-BE49-F238E27FC236}">
                <a16:creationId xmlns:a16="http://schemas.microsoft.com/office/drawing/2014/main" id="{70D18566-45B9-0FC4-413B-4AD317157F7F}"/>
              </a:ext>
            </a:extLst>
          </p:cNvPr>
          <p:cNvSpPr/>
          <p:nvPr/>
        </p:nvSpPr>
        <p:spPr>
          <a:xfrm>
            <a:off x="15497795" y="1962983"/>
            <a:ext cx="438626" cy="438626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13" name="Text 2">
            <a:extLst>
              <a:ext uri="{FF2B5EF4-FFF2-40B4-BE49-F238E27FC236}">
                <a16:creationId xmlns:a16="http://schemas.microsoft.com/office/drawing/2014/main" id="{DFDB22F7-BF14-5D6A-9D2B-31696DF7F552}"/>
              </a:ext>
            </a:extLst>
          </p:cNvPr>
          <p:cNvSpPr/>
          <p:nvPr/>
        </p:nvSpPr>
        <p:spPr>
          <a:xfrm>
            <a:off x="15648052" y="2036088"/>
            <a:ext cx="137993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300" dirty="0"/>
          </a:p>
        </p:txBody>
      </p:sp>
      <p:sp>
        <p:nvSpPr>
          <p:cNvPr id="14" name="Text 3">
            <a:extLst>
              <a:ext uri="{FF2B5EF4-FFF2-40B4-BE49-F238E27FC236}">
                <a16:creationId xmlns:a16="http://schemas.microsoft.com/office/drawing/2014/main" id="{F49969B9-3702-77CB-9675-8C0F345BD3A1}"/>
              </a:ext>
            </a:extLst>
          </p:cNvPr>
          <p:cNvSpPr/>
          <p:nvPr/>
        </p:nvSpPr>
        <p:spPr>
          <a:xfrm>
            <a:off x="16131327" y="1962983"/>
            <a:ext cx="2932986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Mattoni a Spina di Pesce</a:t>
            </a:r>
            <a:endParaRPr lang="en-US" sz="1900" dirty="0"/>
          </a:p>
        </p:txBody>
      </p:sp>
      <p:sp>
        <p:nvSpPr>
          <p:cNvPr id="15" name="Text 4">
            <a:extLst>
              <a:ext uri="{FF2B5EF4-FFF2-40B4-BE49-F238E27FC236}">
                <a16:creationId xmlns:a16="http://schemas.microsoft.com/office/drawing/2014/main" id="{35096C06-9B14-501B-2733-6F96C2E17B6D}"/>
              </a:ext>
            </a:extLst>
          </p:cNvPr>
          <p:cNvSpPr/>
          <p:nvPr/>
        </p:nvSpPr>
        <p:spPr>
          <a:xfrm>
            <a:off x="16131327" y="2384465"/>
            <a:ext cx="7145774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Brunelleschi utilizzò una tecnica innovativa di disposizione dei mattoni a "spina di pesce", che aumentava la stabilità della struttura.</a:t>
            </a:r>
            <a:endParaRPr lang="en-US" sz="1500" dirty="0"/>
          </a:p>
        </p:txBody>
      </p:sp>
      <p:sp>
        <p:nvSpPr>
          <p:cNvPr id="16" name="Shape 5">
            <a:extLst>
              <a:ext uri="{FF2B5EF4-FFF2-40B4-BE49-F238E27FC236}">
                <a16:creationId xmlns:a16="http://schemas.microsoft.com/office/drawing/2014/main" id="{9D3BD93C-0C31-7B1B-9E5C-1161D6CDAE60}"/>
              </a:ext>
            </a:extLst>
          </p:cNvPr>
          <p:cNvSpPr/>
          <p:nvPr/>
        </p:nvSpPr>
        <p:spPr>
          <a:xfrm>
            <a:off x="15497795" y="3422571"/>
            <a:ext cx="438626" cy="438626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17" name="Text 6">
            <a:extLst>
              <a:ext uri="{FF2B5EF4-FFF2-40B4-BE49-F238E27FC236}">
                <a16:creationId xmlns:a16="http://schemas.microsoft.com/office/drawing/2014/main" id="{C703CE6B-DEEA-1777-BE85-DFF5D9790DB2}"/>
              </a:ext>
            </a:extLst>
          </p:cNvPr>
          <p:cNvSpPr/>
          <p:nvPr/>
        </p:nvSpPr>
        <p:spPr>
          <a:xfrm>
            <a:off x="15628407" y="3495675"/>
            <a:ext cx="17728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300" dirty="0"/>
          </a:p>
        </p:txBody>
      </p:sp>
      <p:sp>
        <p:nvSpPr>
          <p:cNvPr id="18" name="Text 7">
            <a:extLst>
              <a:ext uri="{FF2B5EF4-FFF2-40B4-BE49-F238E27FC236}">
                <a16:creationId xmlns:a16="http://schemas.microsoft.com/office/drawing/2014/main" id="{1CC34768-1D2B-CF4C-B92D-CC517DE6A120}"/>
              </a:ext>
            </a:extLst>
          </p:cNvPr>
          <p:cNvSpPr/>
          <p:nvPr/>
        </p:nvSpPr>
        <p:spPr>
          <a:xfrm>
            <a:off x="16131327" y="3422571"/>
            <a:ext cx="2437209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Struttura ad Anelli</a:t>
            </a:r>
            <a:endParaRPr lang="en-US" sz="1900" dirty="0"/>
          </a:p>
        </p:txBody>
      </p:sp>
      <p:sp>
        <p:nvSpPr>
          <p:cNvPr id="19" name="Text 8">
            <a:extLst>
              <a:ext uri="{FF2B5EF4-FFF2-40B4-BE49-F238E27FC236}">
                <a16:creationId xmlns:a16="http://schemas.microsoft.com/office/drawing/2014/main" id="{CF0B0A68-E111-0971-2321-B55773DC59DA}"/>
              </a:ext>
            </a:extLst>
          </p:cNvPr>
          <p:cNvSpPr/>
          <p:nvPr/>
        </p:nvSpPr>
        <p:spPr>
          <a:xfrm>
            <a:off x="16131327" y="3844052"/>
            <a:ext cx="7145774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cupola fu costruita con una serie di anelli orizzontali che distribuivano il peso in modo uniforme, garantendo la stabilità dell'intera struttura.</a:t>
            </a:r>
            <a:endParaRPr lang="en-US" sz="1500" dirty="0"/>
          </a:p>
        </p:txBody>
      </p:sp>
      <p:sp>
        <p:nvSpPr>
          <p:cNvPr id="20" name="Shape 9">
            <a:extLst>
              <a:ext uri="{FF2B5EF4-FFF2-40B4-BE49-F238E27FC236}">
                <a16:creationId xmlns:a16="http://schemas.microsoft.com/office/drawing/2014/main" id="{62CC3AA0-7862-4F94-88FC-D0F79E0808A5}"/>
              </a:ext>
            </a:extLst>
          </p:cNvPr>
          <p:cNvSpPr/>
          <p:nvPr/>
        </p:nvSpPr>
        <p:spPr>
          <a:xfrm>
            <a:off x="15497795" y="4882158"/>
            <a:ext cx="438626" cy="438626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21" name="Text 10">
            <a:extLst>
              <a:ext uri="{FF2B5EF4-FFF2-40B4-BE49-F238E27FC236}">
                <a16:creationId xmlns:a16="http://schemas.microsoft.com/office/drawing/2014/main" id="{867ABD36-E189-CF0B-7F85-6DDBB4ADC9AF}"/>
              </a:ext>
            </a:extLst>
          </p:cNvPr>
          <p:cNvSpPr/>
          <p:nvPr/>
        </p:nvSpPr>
        <p:spPr>
          <a:xfrm>
            <a:off x="15629002" y="4955262"/>
            <a:ext cx="176212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300" dirty="0"/>
          </a:p>
        </p:txBody>
      </p:sp>
      <p:sp>
        <p:nvSpPr>
          <p:cNvPr id="22" name="Text 11">
            <a:extLst>
              <a:ext uri="{FF2B5EF4-FFF2-40B4-BE49-F238E27FC236}">
                <a16:creationId xmlns:a16="http://schemas.microsoft.com/office/drawing/2014/main" id="{CFC61FBC-01EA-089E-EA0D-0374B24DC913}"/>
              </a:ext>
            </a:extLst>
          </p:cNvPr>
          <p:cNvSpPr/>
          <p:nvPr/>
        </p:nvSpPr>
        <p:spPr>
          <a:xfrm>
            <a:off x="16131327" y="4882158"/>
            <a:ext cx="2437209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Doppia Calotta</a:t>
            </a:r>
            <a:endParaRPr lang="en-US" sz="1900" dirty="0"/>
          </a:p>
        </p:txBody>
      </p:sp>
      <p:sp>
        <p:nvSpPr>
          <p:cNvPr id="23" name="Text 12">
            <a:extLst>
              <a:ext uri="{FF2B5EF4-FFF2-40B4-BE49-F238E27FC236}">
                <a16:creationId xmlns:a16="http://schemas.microsoft.com/office/drawing/2014/main" id="{D5DD9485-CFB1-22C6-BE61-9147004BC1B5}"/>
              </a:ext>
            </a:extLst>
          </p:cNvPr>
          <p:cNvSpPr/>
          <p:nvPr/>
        </p:nvSpPr>
        <p:spPr>
          <a:xfrm>
            <a:off x="16131327" y="5303639"/>
            <a:ext cx="7145774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Il sistema a doppia calotta, con una cupola interna più spessa e una esterna più sottile, permetteva di ridurre il peso complessivo mantenendo la robustezza.</a:t>
            </a:r>
            <a:endParaRPr lang="en-US" sz="1500" dirty="0"/>
          </a:p>
        </p:txBody>
      </p:sp>
      <p:sp>
        <p:nvSpPr>
          <p:cNvPr id="24" name="Shape 13">
            <a:extLst>
              <a:ext uri="{FF2B5EF4-FFF2-40B4-BE49-F238E27FC236}">
                <a16:creationId xmlns:a16="http://schemas.microsoft.com/office/drawing/2014/main" id="{BB836212-2B41-58F8-BDD9-9C2154312213}"/>
              </a:ext>
            </a:extLst>
          </p:cNvPr>
          <p:cNvSpPr/>
          <p:nvPr/>
        </p:nvSpPr>
        <p:spPr>
          <a:xfrm>
            <a:off x="15497795" y="6341745"/>
            <a:ext cx="438626" cy="438626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25" name="Text 14">
            <a:extLst>
              <a:ext uri="{FF2B5EF4-FFF2-40B4-BE49-F238E27FC236}">
                <a16:creationId xmlns:a16="http://schemas.microsoft.com/office/drawing/2014/main" id="{749AF11E-77EF-065D-E8C6-08D74826CC3C}"/>
              </a:ext>
            </a:extLst>
          </p:cNvPr>
          <p:cNvSpPr/>
          <p:nvPr/>
        </p:nvSpPr>
        <p:spPr>
          <a:xfrm>
            <a:off x="15625906" y="6414849"/>
            <a:ext cx="18240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300" dirty="0"/>
          </a:p>
        </p:txBody>
      </p:sp>
      <p:sp>
        <p:nvSpPr>
          <p:cNvPr id="26" name="Text 15">
            <a:extLst>
              <a:ext uri="{FF2B5EF4-FFF2-40B4-BE49-F238E27FC236}">
                <a16:creationId xmlns:a16="http://schemas.microsoft.com/office/drawing/2014/main" id="{6371AF28-D920-5913-0806-2BEDCE727042}"/>
              </a:ext>
            </a:extLst>
          </p:cNvPr>
          <p:cNvSpPr/>
          <p:nvPr/>
        </p:nvSpPr>
        <p:spPr>
          <a:xfrm>
            <a:off x="16131327" y="6341745"/>
            <a:ext cx="2437209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Assenza di Centine</a:t>
            </a:r>
            <a:endParaRPr lang="en-US" sz="1900" dirty="0"/>
          </a:p>
        </p:txBody>
      </p:sp>
      <p:sp>
        <p:nvSpPr>
          <p:cNvPr id="27" name="Text 16">
            <a:extLst>
              <a:ext uri="{FF2B5EF4-FFF2-40B4-BE49-F238E27FC236}">
                <a16:creationId xmlns:a16="http://schemas.microsoft.com/office/drawing/2014/main" id="{18AFDADB-9996-F2B7-109B-80CEB73FE6DA}"/>
              </a:ext>
            </a:extLst>
          </p:cNvPr>
          <p:cNvSpPr/>
          <p:nvPr/>
        </p:nvSpPr>
        <p:spPr>
          <a:xfrm>
            <a:off x="16131327" y="6763226"/>
            <a:ext cx="7145774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cupola fu costruita senza l'uso di centine, una tecnica rivoluzionaria per l'epoca che dimostrò l'ingegno di Brunelleschi.</a:t>
            </a:r>
            <a:endParaRPr lang="en-US" sz="1500" dirty="0"/>
          </a:p>
        </p:txBody>
      </p:sp>
      <p:sp>
        <p:nvSpPr>
          <p:cNvPr id="36" name="Text 0">
            <a:extLst>
              <a:ext uri="{FF2B5EF4-FFF2-40B4-BE49-F238E27FC236}">
                <a16:creationId xmlns:a16="http://schemas.microsoft.com/office/drawing/2014/main" id="{5E462DE4-020E-D288-745B-BB3094EE39D7}"/>
              </a:ext>
            </a:extLst>
          </p:cNvPr>
          <p:cNvSpPr/>
          <p:nvPr/>
        </p:nvSpPr>
        <p:spPr>
          <a:xfrm>
            <a:off x="1191841" y="-1409047"/>
            <a:ext cx="1096208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Sagrestia Vecchia di San Lorenzo</a:t>
            </a:r>
            <a:endParaRPr lang="en-US" sz="48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751046"/>
            <a:ext cx="1096208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Sagrestia Vecchia di San Lorenzo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4037" y="2016323"/>
            <a:ext cx="6327815" cy="2607707"/>
          </a:xfrm>
          <a:prstGeom prst="roundRect">
            <a:avLst>
              <a:gd name="adj" fmla="val 1420"/>
            </a:avLst>
          </a:prstGeom>
          <a:solidFill>
            <a:srgbClr val="EEE8DD"/>
          </a:solidFill>
          <a:ln/>
        </p:spPr>
      </p:sp>
      <p:sp>
        <p:nvSpPr>
          <p:cNvPr id="4" name="Text 2"/>
          <p:cNvSpPr/>
          <p:nvPr/>
        </p:nvSpPr>
        <p:spPr>
          <a:xfrm>
            <a:off x="1110853" y="2263140"/>
            <a:ext cx="342161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Commissione Medicea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1110853" y="2797016"/>
            <a:ext cx="583418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Sagrestia Vecchia nella Basilica di San Lorenzo fu commissionata dalla famiglia Medici, in particolare da Giovanni di Bicci de' Medici, per fungere da cappella funebre.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7438668" y="2016323"/>
            <a:ext cx="6327815" cy="2607707"/>
          </a:xfrm>
          <a:prstGeom prst="roundRect">
            <a:avLst>
              <a:gd name="adj" fmla="val 1420"/>
            </a:avLst>
          </a:prstGeom>
          <a:solidFill>
            <a:srgbClr val="EEE8DD"/>
          </a:solidFill>
          <a:ln/>
        </p:spPr>
      </p:sp>
      <p:sp>
        <p:nvSpPr>
          <p:cNvPr id="7" name="Text 5"/>
          <p:cNvSpPr/>
          <p:nvPr/>
        </p:nvSpPr>
        <p:spPr>
          <a:xfrm>
            <a:off x="7685484" y="2263140"/>
            <a:ext cx="3489722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Periodo di Costruzione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685484" y="2797016"/>
            <a:ext cx="583418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Costruita tra il 1421 e il 1440, la sagrestia rappresenta un esempio compiuto di architettura rinascimentale.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864037" y="4870847"/>
            <a:ext cx="6327815" cy="2607707"/>
          </a:xfrm>
          <a:prstGeom prst="roundRect">
            <a:avLst>
              <a:gd name="adj" fmla="val 1420"/>
            </a:avLst>
          </a:prstGeom>
          <a:solidFill>
            <a:srgbClr val="EEE8DD"/>
          </a:solidFill>
          <a:ln/>
        </p:spPr>
      </p:sp>
      <p:sp>
        <p:nvSpPr>
          <p:cNvPr id="10" name="Text 8"/>
          <p:cNvSpPr/>
          <p:nvPr/>
        </p:nvSpPr>
        <p:spPr>
          <a:xfrm>
            <a:off x="1110853" y="511766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Design Geometrico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1110853" y="5651540"/>
            <a:ext cx="583418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Brunelleschi dimostrò la sua maestria nella proporzione geometrica e nell'uso dello spazio, creando un ambiente quadrato con una cupola emisferica sopra.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7438668" y="4870847"/>
            <a:ext cx="6327815" cy="2607707"/>
          </a:xfrm>
          <a:prstGeom prst="roundRect">
            <a:avLst>
              <a:gd name="adj" fmla="val 1420"/>
            </a:avLst>
          </a:prstGeom>
          <a:solidFill>
            <a:srgbClr val="EEE8DD"/>
          </a:solidFill>
          <a:ln/>
        </p:spPr>
      </p:sp>
      <p:sp>
        <p:nvSpPr>
          <p:cNvPr id="13" name="Text 11"/>
          <p:cNvSpPr/>
          <p:nvPr/>
        </p:nvSpPr>
        <p:spPr>
          <a:xfrm>
            <a:off x="7685484" y="5117663"/>
            <a:ext cx="3819763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Equilibrio Architettonico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7685484" y="5651540"/>
            <a:ext cx="583418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 pareti della sagrestia sono scandite da pilastri che incorniciano nicchie semicircolari e porte, creando un perfetto equilibrio tra pieni e vuoti.</a:t>
            </a:r>
            <a:endParaRPr lang="en-US" sz="1900" dirty="0"/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BA67850B-8E89-EF80-E7B1-545230FBBDD0}"/>
              </a:ext>
            </a:extLst>
          </p:cNvPr>
          <p:cNvSpPr/>
          <p:nvPr/>
        </p:nvSpPr>
        <p:spPr>
          <a:xfrm>
            <a:off x="12846205" y="7683190"/>
            <a:ext cx="1683834" cy="468351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Text 0">
            <a:extLst>
              <a:ext uri="{FF2B5EF4-FFF2-40B4-BE49-F238E27FC236}">
                <a16:creationId xmlns:a16="http://schemas.microsoft.com/office/drawing/2014/main" id="{08D32A99-4016-5C37-F03B-146B13FC4313}"/>
              </a:ext>
            </a:extLst>
          </p:cNvPr>
          <p:cNvSpPr/>
          <p:nvPr/>
        </p:nvSpPr>
        <p:spPr>
          <a:xfrm>
            <a:off x="1283136" y="-1771116"/>
            <a:ext cx="12804696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Significato Artistico e Storico della Cupola</a:t>
            </a:r>
            <a:endParaRPr lang="en-US" sz="4850" dirty="0"/>
          </a:p>
        </p:txBody>
      </p:sp>
      <p:sp>
        <p:nvSpPr>
          <p:cNvPr id="17" name="Text 1">
            <a:extLst>
              <a:ext uri="{FF2B5EF4-FFF2-40B4-BE49-F238E27FC236}">
                <a16:creationId xmlns:a16="http://schemas.microsoft.com/office/drawing/2014/main" id="{45022ECB-F7C1-D76D-67BF-036F4068FCF7}"/>
              </a:ext>
            </a:extLst>
          </p:cNvPr>
          <p:cNvSpPr/>
          <p:nvPr/>
        </p:nvSpPr>
        <p:spPr>
          <a:xfrm>
            <a:off x="-4691374" y="2983319"/>
            <a:ext cx="3898821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Simbolo del Rinascimento</a:t>
            </a:r>
            <a:endParaRPr lang="en-US" sz="2400" dirty="0"/>
          </a:p>
        </p:txBody>
      </p:sp>
      <p:sp>
        <p:nvSpPr>
          <p:cNvPr id="18" name="Text 2">
            <a:extLst>
              <a:ext uri="{FF2B5EF4-FFF2-40B4-BE49-F238E27FC236}">
                <a16:creationId xmlns:a16="http://schemas.microsoft.com/office/drawing/2014/main" id="{9D3EA222-FB82-42F5-AD4B-08F22ABA760C}"/>
              </a:ext>
            </a:extLst>
          </p:cNvPr>
          <p:cNvSpPr/>
          <p:nvPr/>
        </p:nvSpPr>
        <p:spPr>
          <a:xfrm>
            <a:off x="-4691374" y="4001661"/>
            <a:ext cx="3898821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Cupola di Brunelleschi rappresenta il trionfo dell'uomo e della sua capacità di dominare la natura attraverso la ragione e l'ingegno, incarnando gli ideali del Rinascimento.</a:t>
            </a:r>
            <a:endParaRPr lang="en-US" sz="1900" dirty="0"/>
          </a:p>
        </p:txBody>
      </p:sp>
      <p:sp>
        <p:nvSpPr>
          <p:cNvPr id="19" name="Text 3">
            <a:extLst>
              <a:ext uri="{FF2B5EF4-FFF2-40B4-BE49-F238E27FC236}">
                <a16:creationId xmlns:a16="http://schemas.microsoft.com/office/drawing/2014/main" id="{E3FDC0F3-BE46-DD3B-0897-5F671E8AB523}"/>
              </a:ext>
            </a:extLst>
          </p:cNvPr>
          <p:cNvSpPr/>
          <p:nvPr/>
        </p:nvSpPr>
        <p:spPr>
          <a:xfrm>
            <a:off x="5365789" y="9572393"/>
            <a:ext cx="3898821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Capolavoro Ingegneristico</a:t>
            </a:r>
            <a:endParaRPr lang="en-US" sz="2400" dirty="0"/>
          </a:p>
        </p:txBody>
      </p:sp>
      <p:sp>
        <p:nvSpPr>
          <p:cNvPr id="20" name="Text 4">
            <a:extLst>
              <a:ext uri="{FF2B5EF4-FFF2-40B4-BE49-F238E27FC236}">
                <a16:creationId xmlns:a16="http://schemas.microsoft.com/office/drawing/2014/main" id="{67EEA89B-0B04-279A-3624-1DFDFB31D50C}"/>
              </a:ext>
            </a:extLst>
          </p:cNvPr>
          <p:cNvSpPr/>
          <p:nvPr/>
        </p:nvSpPr>
        <p:spPr>
          <a:xfrm>
            <a:off x="5365789" y="10590735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Ancora oggi, la cupola è considerata un capolavoro dell'ingegneria e dell'architettura, testimonianza delle straordinarie capacità tecniche di Brunelleschi.</a:t>
            </a:r>
            <a:endParaRPr lang="en-US" sz="1900" dirty="0"/>
          </a:p>
        </p:txBody>
      </p:sp>
      <p:sp>
        <p:nvSpPr>
          <p:cNvPr id="21" name="Text 5">
            <a:extLst>
              <a:ext uri="{FF2B5EF4-FFF2-40B4-BE49-F238E27FC236}">
                <a16:creationId xmlns:a16="http://schemas.microsoft.com/office/drawing/2014/main" id="{20791F7D-904F-F5A7-13C7-05727333BFA1}"/>
              </a:ext>
            </a:extLst>
          </p:cNvPr>
          <p:cNvSpPr/>
          <p:nvPr/>
        </p:nvSpPr>
        <p:spPr>
          <a:xfrm>
            <a:off x="15385007" y="2954536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Decorazioni Interne</a:t>
            </a:r>
            <a:endParaRPr lang="en-US" sz="2400" dirty="0"/>
          </a:p>
        </p:txBody>
      </p:sp>
      <p:sp>
        <p:nvSpPr>
          <p:cNvPr id="22" name="Text 6">
            <a:extLst>
              <a:ext uri="{FF2B5EF4-FFF2-40B4-BE49-F238E27FC236}">
                <a16:creationId xmlns:a16="http://schemas.microsoft.com/office/drawing/2014/main" id="{A78E074E-5379-70C8-D7F1-B5F22C09B730}"/>
              </a:ext>
            </a:extLst>
          </p:cNvPr>
          <p:cNvSpPr/>
          <p:nvPr/>
        </p:nvSpPr>
        <p:spPr>
          <a:xfrm>
            <a:off x="15385007" y="3587115"/>
            <a:ext cx="3898821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cupola è decorata internamente con affreschi di Giorgio Vasari e Federico Zuccari, che rappresentano il Giudizio Universale, aggiungendo un significativo valore artistico alla struttura.</a:t>
            </a:r>
            <a:endParaRPr lang="en-US" sz="1900" dirty="0"/>
          </a:p>
        </p:txBody>
      </p:sp>
      <p:pic>
        <p:nvPicPr>
          <p:cNvPr id="36" name="Image 0" descr="preencoded.png">
            <a:extLst>
              <a:ext uri="{FF2B5EF4-FFF2-40B4-BE49-F238E27FC236}">
                <a16:creationId xmlns:a16="http://schemas.microsoft.com/office/drawing/2014/main" id="{4074C4D4-5DBE-B832-CF02-10E767744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630400" y="-98971"/>
            <a:ext cx="14630400" cy="2835473"/>
          </a:xfrm>
          <a:prstGeom prst="rect">
            <a:avLst/>
          </a:prstGeom>
        </p:spPr>
      </p:pic>
      <p:sp>
        <p:nvSpPr>
          <p:cNvPr id="37" name="Text 0">
            <a:extLst>
              <a:ext uri="{FF2B5EF4-FFF2-40B4-BE49-F238E27FC236}">
                <a16:creationId xmlns:a16="http://schemas.microsoft.com/office/drawing/2014/main" id="{B030E197-744B-0040-7CDA-1A10F0AFC9EA}"/>
              </a:ext>
            </a:extLst>
          </p:cNvPr>
          <p:cNvSpPr/>
          <p:nvPr/>
        </p:nvSpPr>
        <p:spPr>
          <a:xfrm>
            <a:off x="15089029" y="2754928"/>
            <a:ext cx="98388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Importanza della Sagrestia Vecchia</a:t>
            </a:r>
            <a:endParaRPr lang="en-US" sz="44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  <p:bldP spid="10" grpId="0" animBg="1"/>
      <p:bldP spid="11" grpId="0" animBg="1"/>
      <p:bldP spid="13" grpId="0" animBg="1"/>
      <p:bldP spid="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47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909" y="3459242"/>
            <a:ext cx="98388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Importanza della Sagrestia Vecchia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909" y="4508183"/>
            <a:ext cx="567095" cy="56709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909" y="5302091"/>
            <a:ext cx="3272314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Armonia e Proporzione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909" y="5792629"/>
            <a:ext cx="412075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L'uso di forme geometriche semplici e pure, come il cerchio e il quadrato, conferisce all'insieme un senso di armonia e proporzione tipici del Rinascimento.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4823" y="4508183"/>
            <a:ext cx="567095" cy="56709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823" y="5302091"/>
            <a:ext cx="2835473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Simbolo di Potere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4823" y="5792629"/>
            <a:ext cx="412075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Sagrestia Vecchia non è solo un luogo di culto, ma anche un simbolo del potere e del prestigio dei Medici, legando il loro nome al rinnovamento culturale dell'epoca.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5738" y="4508183"/>
            <a:ext cx="567095" cy="56709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302091"/>
            <a:ext cx="2835473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Influenza Artistica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5792629"/>
            <a:ext cx="412075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L'architettura della sagrestia è un perfetto esempio dell'ideale rinascimentale che combina armonia, simmetria e funzionalità, influenzando generazioni di architetti.</a:t>
            </a:r>
            <a:endParaRPr lang="en-US" sz="1750" dirty="0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C7575CDA-60E3-9D1E-F18D-76129617FB50}"/>
              </a:ext>
            </a:extLst>
          </p:cNvPr>
          <p:cNvSpPr/>
          <p:nvPr/>
        </p:nvSpPr>
        <p:spPr>
          <a:xfrm>
            <a:off x="12846205" y="7683190"/>
            <a:ext cx="1683834" cy="468351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Text 0">
            <a:extLst>
              <a:ext uri="{FF2B5EF4-FFF2-40B4-BE49-F238E27FC236}">
                <a16:creationId xmlns:a16="http://schemas.microsoft.com/office/drawing/2014/main" id="{BA0FA379-C5E3-8C0B-6446-582D829F498A}"/>
              </a:ext>
            </a:extLst>
          </p:cNvPr>
          <p:cNvSpPr/>
          <p:nvPr/>
        </p:nvSpPr>
        <p:spPr>
          <a:xfrm>
            <a:off x="1191517" y="-1715294"/>
            <a:ext cx="1096208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Sagrestia Vecchia di San Lorenzo</a:t>
            </a:r>
            <a:endParaRPr lang="en-US" sz="4850" dirty="0"/>
          </a:p>
        </p:txBody>
      </p:sp>
      <p:sp>
        <p:nvSpPr>
          <p:cNvPr id="15" name="Shape 1">
            <a:extLst>
              <a:ext uri="{FF2B5EF4-FFF2-40B4-BE49-F238E27FC236}">
                <a16:creationId xmlns:a16="http://schemas.microsoft.com/office/drawing/2014/main" id="{E151E1EA-0C96-C341-BB58-DE64FB3BE2AF}"/>
              </a:ext>
            </a:extLst>
          </p:cNvPr>
          <p:cNvSpPr/>
          <p:nvPr/>
        </p:nvSpPr>
        <p:spPr>
          <a:xfrm>
            <a:off x="-6658197" y="-2639193"/>
            <a:ext cx="6327815" cy="2607707"/>
          </a:xfrm>
          <a:prstGeom prst="roundRect">
            <a:avLst>
              <a:gd name="adj" fmla="val 1420"/>
            </a:avLst>
          </a:prstGeom>
          <a:solidFill>
            <a:srgbClr val="EEE8DD"/>
          </a:solidFill>
          <a:ln/>
        </p:spPr>
      </p:sp>
      <p:sp>
        <p:nvSpPr>
          <p:cNvPr id="16" name="Text 2">
            <a:extLst>
              <a:ext uri="{FF2B5EF4-FFF2-40B4-BE49-F238E27FC236}">
                <a16:creationId xmlns:a16="http://schemas.microsoft.com/office/drawing/2014/main" id="{EDF3797E-00B8-C13C-C7DC-EF6F23449323}"/>
              </a:ext>
            </a:extLst>
          </p:cNvPr>
          <p:cNvSpPr/>
          <p:nvPr/>
        </p:nvSpPr>
        <p:spPr>
          <a:xfrm>
            <a:off x="-6411381" y="-2392376"/>
            <a:ext cx="342161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Commissione Medicea</a:t>
            </a:r>
            <a:endParaRPr lang="en-US" sz="2400" dirty="0"/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9FA752AD-1772-CD5E-F03C-A097C921356C}"/>
              </a:ext>
            </a:extLst>
          </p:cNvPr>
          <p:cNvSpPr/>
          <p:nvPr/>
        </p:nvSpPr>
        <p:spPr>
          <a:xfrm>
            <a:off x="-6411381" y="-1858500"/>
            <a:ext cx="583418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Sagrestia Vecchia nella Basilica di San Lorenzo fu commissionata dalla famiglia Medici, in particolare da Giovanni di Bicci de' Medici, per fungere da cappella funebre.</a:t>
            </a:r>
            <a:endParaRPr lang="en-US" sz="1900" dirty="0"/>
          </a:p>
        </p:txBody>
      </p:sp>
      <p:sp>
        <p:nvSpPr>
          <p:cNvPr id="18" name="Shape 4">
            <a:extLst>
              <a:ext uri="{FF2B5EF4-FFF2-40B4-BE49-F238E27FC236}">
                <a16:creationId xmlns:a16="http://schemas.microsoft.com/office/drawing/2014/main" id="{A0C7040F-6CE3-D3A3-6886-859CE208FC11}"/>
              </a:ext>
            </a:extLst>
          </p:cNvPr>
          <p:cNvSpPr/>
          <p:nvPr/>
        </p:nvSpPr>
        <p:spPr>
          <a:xfrm>
            <a:off x="14857385" y="-3019148"/>
            <a:ext cx="6327815" cy="2607707"/>
          </a:xfrm>
          <a:prstGeom prst="roundRect">
            <a:avLst>
              <a:gd name="adj" fmla="val 1420"/>
            </a:avLst>
          </a:prstGeom>
          <a:solidFill>
            <a:srgbClr val="EEE8DD"/>
          </a:solidFill>
          <a:ln/>
        </p:spPr>
      </p:sp>
      <p:sp>
        <p:nvSpPr>
          <p:cNvPr id="19" name="Text 5">
            <a:extLst>
              <a:ext uri="{FF2B5EF4-FFF2-40B4-BE49-F238E27FC236}">
                <a16:creationId xmlns:a16="http://schemas.microsoft.com/office/drawing/2014/main" id="{97A468EF-31EA-0F8A-711A-EA0D5FA1EB6A}"/>
              </a:ext>
            </a:extLst>
          </p:cNvPr>
          <p:cNvSpPr/>
          <p:nvPr/>
        </p:nvSpPr>
        <p:spPr>
          <a:xfrm>
            <a:off x="15104201" y="-2772331"/>
            <a:ext cx="3489722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Periodo di Costruzione</a:t>
            </a:r>
            <a:endParaRPr lang="en-US" sz="2400" dirty="0"/>
          </a:p>
        </p:txBody>
      </p:sp>
      <p:sp>
        <p:nvSpPr>
          <p:cNvPr id="20" name="Text 6">
            <a:extLst>
              <a:ext uri="{FF2B5EF4-FFF2-40B4-BE49-F238E27FC236}">
                <a16:creationId xmlns:a16="http://schemas.microsoft.com/office/drawing/2014/main" id="{A5869C56-E850-D184-D12F-BB350B66CF55}"/>
              </a:ext>
            </a:extLst>
          </p:cNvPr>
          <p:cNvSpPr/>
          <p:nvPr/>
        </p:nvSpPr>
        <p:spPr>
          <a:xfrm>
            <a:off x="15104201" y="-2238455"/>
            <a:ext cx="583418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Costruita tra il 1421 e il 1440, la sagrestia rappresenta un esempio compiuto di architettura rinascimentale.</a:t>
            </a:r>
            <a:endParaRPr lang="en-US" sz="1900" dirty="0"/>
          </a:p>
        </p:txBody>
      </p:sp>
      <p:sp>
        <p:nvSpPr>
          <p:cNvPr id="21" name="Shape 7">
            <a:extLst>
              <a:ext uri="{FF2B5EF4-FFF2-40B4-BE49-F238E27FC236}">
                <a16:creationId xmlns:a16="http://schemas.microsoft.com/office/drawing/2014/main" id="{5E6D83CE-C3DE-FD3B-5EE8-9094C49CE902}"/>
              </a:ext>
            </a:extLst>
          </p:cNvPr>
          <p:cNvSpPr/>
          <p:nvPr/>
        </p:nvSpPr>
        <p:spPr>
          <a:xfrm>
            <a:off x="-6658197" y="8887224"/>
            <a:ext cx="6327815" cy="2607707"/>
          </a:xfrm>
          <a:prstGeom prst="roundRect">
            <a:avLst>
              <a:gd name="adj" fmla="val 1420"/>
            </a:avLst>
          </a:prstGeom>
          <a:solidFill>
            <a:srgbClr val="EEE8DD"/>
          </a:solidFill>
          <a:ln/>
        </p:spPr>
      </p:sp>
      <p:sp>
        <p:nvSpPr>
          <p:cNvPr id="22" name="Text 8">
            <a:extLst>
              <a:ext uri="{FF2B5EF4-FFF2-40B4-BE49-F238E27FC236}">
                <a16:creationId xmlns:a16="http://schemas.microsoft.com/office/drawing/2014/main" id="{D5BF7F53-FCC3-41F2-9AEC-CBE202B6D39B}"/>
              </a:ext>
            </a:extLst>
          </p:cNvPr>
          <p:cNvSpPr/>
          <p:nvPr/>
        </p:nvSpPr>
        <p:spPr>
          <a:xfrm>
            <a:off x="-6411381" y="9134040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Design Geometrico</a:t>
            </a:r>
            <a:endParaRPr lang="en-US" sz="2400" dirty="0"/>
          </a:p>
        </p:txBody>
      </p:sp>
      <p:sp>
        <p:nvSpPr>
          <p:cNvPr id="23" name="Text 9">
            <a:extLst>
              <a:ext uri="{FF2B5EF4-FFF2-40B4-BE49-F238E27FC236}">
                <a16:creationId xmlns:a16="http://schemas.microsoft.com/office/drawing/2014/main" id="{A1519EDF-CA8A-0DF0-22A2-893C17160EDC}"/>
              </a:ext>
            </a:extLst>
          </p:cNvPr>
          <p:cNvSpPr/>
          <p:nvPr/>
        </p:nvSpPr>
        <p:spPr>
          <a:xfrm>
            <a:off x="-6411381" y="9667917"/>
            <a:ext cx="583418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Brunelleschi dimostrò la sua maestria nella proporzione geometrica e nell'uso dello spazio, creando un ambiente quadrato con una cupola emisferica sopra.</a:t>
            </a:r>
            <a:endParaRPr lang="en-US" sz="1900" dirty="0"/>
          </a:p>
        </p:txBody>
      </p:sp>
      <p:sp>
        <p:nvSpPr>
          <p:cNvPr id="24" name="Shape 10">
            <a:extLst>
              <a:ext uri="{FF2B5EF4-FFF2-40B4-BE49-F238E27FC236}">
                <a16:creationId xmlns:a16="http://schemas.microsoft.com/office/drawing/2014/main" id="{D105FBBE-43F8-ED0B-054C-FE9F9794E7F1}"/>
              </a:ext>
            </a:extLst>
          </p:cNvPr>
          <p:cNvSpPr/>
          <p:nvPr/>
        </p:nvSpPr>
        <p:spPr>
          <a:xfrm>
            <a:off x="15104201" y="8180039"/>
            <a:ext cx="6327815" cy="2607707"/>
          </a:xfrm>
          <a:prstGeom prst="roundRect">
            <a:avLst>
              <a:gd name="adj" fmla="val 1420"/>
            </a:avLst>
          </a:prstGeom>
          <a:solidFill>
            <a:srgbClr val="EEE8DD"/>
          </a:solidFill>
          <a:ln/>
        </p:spPr>
      </p:sp>
      <p:sp>
        <p:nvSpPr>
          <p:cNvPr id="25" name="Text 11">
            <a:extLst>
              <a:ext uri="{FF2B5EF4-FFF2-40B4-BE49-F238E27FC236}">
                <a16:creationId xmlns:a16="http://schemas.microsoft.com/office/drawing/2014/main" id="{64C7B708-C4F2-83D1-3EDB-88C0B511531B}"/>
              </a:ext>
            </a:extLst>
          </p:cNvPr>
          <p:cNvSpPr/>
          <p:nvPr/>
        </p:nvSpPr>
        <p:spPr>
          <a:xfrm>
            <a:off x="15351017" y="8426855"/>
            <a:ext cx="3819763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Equilibrio Architettonico</a:t>
            </a:r>
            <a:endParaRPr lang="en-US" sz="2400" dirty="0"/>
          </a:p>
        </p:txBody>
      </p:sp>
      <p:sp>
        <p:nvSpPr>
          <p:cNvPr id="26" name="Text 12">
            <a:extLst>
              <a:ext uri="{FF2B5EF4-FFF2-40B4-BE49-F238E27FC236}">
                <a16:creationId xmlns:a16="http://schemas.microsoft.com/office/drawing/2014/main" id="{2C643D69-C416-204E-0F46-876EE2BA0C1E}"/>
              </a:ext>
            </a:extLst>
          </p:cNvPr>
          <p:cNvSpPr/>
          <p:nvPr/>
        </p:nvSpPr>
        <p:spPr>
          <a:xfrm>
            <a:off x="15351017" y="8960732"/>
            <a:ext cx="583418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 pareti della sagrestia sono scandite da pilastri che incorniciano nicchie semicircolari e porte, creando un perfetto equilibrio tra pieni e vuoti.</a:t>
            </a:r>
            <a:endParaRPr lang="en-US" sz="1900" dirty="0"/>
          </a:p>
        </p:txBody>
      </p:sp>
      <p:pic>
        <p:nvPicPr>
          <p:cNvPr id="27" name="Image 0" descr="preencoded.png">
            <a:extLst>
              <a:ext uri="{FF2B5EF4-FFF2-40B4-BE49-F238E27FC236}">
                <a16:creationId xmlns:a16="http://schemas.microsoft.com/office/drawing/2014/main" id="{7C93223E-2450-D9EF-B860-72E76F80D3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8426855"/>
            <a:ext cx="5486400" cy="8229600"/>
          </a:xfrm>
          <a:prstGeom prst="rect">
            <a:avLst/>
          </a:prstGeom>
        </p:spPr>
      </p:pic>
      <p:sp>
        <p:nvSpPr>
          <p:cNvPr id="28" name="Text 0">
            <a:extLst>
              <a:ext uri="{FF2B5EF4-FFF2-40B4-BE49-F238E27FC236}">
                <a16:creationId xmlns:a16="http://schemas.microsoft.com/office/drawing/2014/main" id="{1DC56C3F-EACC-A82C-6233-1462BBB07F0A}"/>
              </a:ext>
            </a:extLst>
          </p:cNvPr>
          <p:cNvSpPr/>
          <p:nvPr/>
        </p:nvSpPr>
        <p:spPr>
          <a:xfrm>
            <a:off x="15687156" y="795396"/>
            <a:ext cx="6507956" cy="622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 Spedale degli Innocenti</a:t>
            </a:r>
            <a:endParaRPr lang="en-US" sz="39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1" grpId="0" animBg="1"/>
      <p:bldP spid="1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3392" y="778431"/>
            <a:ext cx="6507956" cy="622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 Spedale degli Innocenti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470690" y="1699498"/>
            <a:ext cx="22860" cy="5751671"/>
          </a:xfrm>
          <a:prstGeom prst="roundRect">
            <a:avLst>
              <a:gd name="adj" fmla="val 130686"/>
            </a:avLst>
          </a:prstGeom>
          <a:solidFill>
            <a:srgbClr val="D4CEC3"/>
          </a:solidFill>
          <a:ln/>
        </p:spPr>
      </p:sp>
      <p:sp>
        <p:nvSpPr>
          <p:cNvPr id="5" name="Shape 2"/>
          <p:cNvSpPr/>
          <p:nvPr/>
        </p:nvSpPr>
        <p:spPr>
          <a:xfrm>
            <a:off x="6683276" y="2135981"/>
            <a:ext cx="696992" cy="22860"/>
          </a:xfrm>
          <a:prstGeom prst="roundRect">
            <a:avLst>
              <a:gd name="adj" fmla="val 130686"/>
            </a:avLst>
          </a:prstGeom>
          <a:solidFill>
            <a:srgbClr val="D4CEC3"/>
          </a:solidFill>
          <a:ln/>
        </p:spPr>
      </p:sp>
      <p:sp>
        <p:nvSpPr>
          <p:cNvPr id="6" name="Shape 3"/>
          <p:cNvSpPr/>
          <p:nvPr/>
        </p:nvSpPr>
        <p:spPr>
          <a:xfrm>
            <a:off x="6258104" y="1923455"/>
            <a:ext cx="448032" cy="448032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7" name="Text 4"/>
          <p:cNvSpPr/>
          <p:nvPr/>
        </p:nvSpPr>
        <p:spPr>
          <a:xfrm>
            <a:off x="6411694" y="1998107"/>
            <a:ext cx="140851" cy="298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7577495" y="1898571"/>
            <a:ext cx="3443288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Progettazione e Costruzione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577495" y="2329101"/>
            <a:ext cx="6355913" cy="955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 Spedale degli Innocenti, progettato da Brunelleschi a Firenze, fu costruito tra il 1419 e il 1445 come orfanotrofio per accogliere e proteggere i bambini abbandonati.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683276" y="4119563"/>
            <a:ext cx="696992" cy="22860"/>
          </a:xfrm>
          <a:prstGeom prst="roundRect">
            <a:avLst>
              <a:gd name="adj" fmla="val 130686"/>
            </a:avLst>
          </a:prstGeom>
          <a:solidFill>
            <a:srgbClr val="D4CEC3"/>
          </a:solidFill>
          <a:ln/>
        </p:spPr>
      </p:sp>
      <p:sp>
        <p:nvSpPr>
          <p:cNvPr id="11" name="Shape 8"/>
          <p:cNvSpPr/>
          <p:nvPr/>
        </p:nvSpPr>
        <p:spPr>
          <a:xfrm>
            <a:off x="6258104" y="3907036"/>
            <a:ext cx="448032" cy="448032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12" name="Text 9"/>
          <p:cNvSpPr/>
          <p:nvPr/>
        </p:nvSpPr>
        <p:spPr>
          <a:xfrm>
            <a:off x="6391573" y="3981688"/>
            <a:ext cx="180975" cy="298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7577495" y="3882152"/>
            <a:ext cx="2898338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Architettura Innovativa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7577495" y="4312682"/>
            <a:ext cx="6355913" cy="955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Brunelleschi concepì una facciata armoniosa, caratterizzata da eleganti loggiati e archi a tutto sesto, riflettendo i principi di proporzione e simmetria tipici del Rinascimento.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683276" y="6103144"/>
            <a:ext cx="696992" cy="22860"/>
          </a:xfrm>
          <a:prstGeom prst="roundRect">
            <a:avLst>
              <a:gd name="adj" fmla="val 130686"/>
            </a:avLst>
          </a:prstGeom>
          <a:solidFill>
            <a:srgbClr val="D4CEC3"/>
          </a:solidFill>
          <a:ln/>
        </p:spPr>
      </p:sp>
      <p:sp>
        <p:nvSpPr>
          <p:cNvPr id="16" name="Shape 13"/>
          <p:cNvSpPr/>
          <p:nvPr/>
        </p:nvSpPr>
        <p:spPr>
          <a:xfrm>
            <a:off x="6258104" y="5890617"/>
            <a:ext cx="448032" cy="448032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17" name="Text 14"/>
          <p:cNvSpPr/>
          <p:nvPr/>
        </p:nvSpPr>
        <p:spPr>
          <a:xfrm>
            <a:off x="6392049" y="5965269"/>
            <a:ext cx="180023" cy="298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7577495" y="5865733"/>
            <a:ext cx="3277076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Funzionalità e Simbolismo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577495" y="6296263"/>
            <a:ext cx="6355913" cy="955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L'architettura dello Spedale non era solo funzionale, ma anche simbolica, rappresentando un rifugio di speranza e umanità in un'epoca di grande turbolenza.</a:t>
            </a:r>
            <a:endParaRPr lang="en-US" sz="1550" dirty="0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6FDE31A6-654A-1580-A4EB-E82C74568BFE}"/>
              </a:ext>
            </a:extLst>
          </p:cNvPr>
          <p:cNvSpPr/>
          <p:nvPr/>
        </p:nvSpPr>
        <p:spPr>
          <a:xfrm>
            <a:off x="12846205" y="7683190"/>
            <a:ext cx="1683834" cy="468351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1" name="Image 0" descr="preencoded.png">
            <a:extLst>
              <a:ext uri="{FF2B5EF4-FFF2-40B4-BE49-F238E27FC236}">
                <a16:creationId xmlns:a16="http://schemas.microsoft.com/office/drawing/2014/main" id="{6FEE2CDD-1F67-BDD0-582A-FF3EE4AB8C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2439" y="-28455"/>
            <a:ext cx="14630400" cy="2835473"/>
          </a:xfrm>
          <a:prstGeom prst="rect">
            <a:avLst/>
          </a:prstGeom>
        </p:spPr>
      </p:pic>
      <p:sp>
        <p:nvSpPr>
          <p:cNvPr id="22" name="Text 0">
            <a:extLst>
              <a:ext uri="{FF2B5EF4-FFF2-40B4-BE49-F238E27FC236}">
                <a16:creationId xmlns:a16="http://schemas.microsoft.com/office/drawing/2014/main" id="{7BA7CD5C-DFD4-E1C7-B493-5436A371616C}"/>
              </a:ext>
            </a:extLst>
          </p:cNvPr>
          <p:cNvSpPr/>
          <p:nvPr/>
        </p:nvSpPr>
        <p:spPr>
          <a:xfrm>
            <a:off x="-10087035" y="3484483"/>
            <a:ext cx="98388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Importanza della Sagrestia Vecchia</a:t>
            </a:r>
            <a:endParaRPr lang="en-US" sz="4450" dirty="0"/>
          </a:p>
        </p:txBody>
      </p:sp>
      <p:pic>
        <p:nvPicPr>
          <p:cNvPr id="23" name="Image 1" descr="preencoded.png">
            <a:extLst>
              <a:ext uri="{FF2B5EF4-FFF2-40B4-BE49-F238E27FC236}">
                <a16:creationId xmlns:a16="http://schemas.microsoft.com/office/drawing/2014/main" id="{51D0C07C-ACA4-426A-0907-C9BA59539E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757369" y="7733453"/>
            <a:ext cx="567095" cy="567095"/>
          </a:xfrm>
          <a:prstGeom prst="rect">
            <a:avLst/>
          </a:prstGeom>
        </p:spPr>
      </p:pic>
      <p:sp>
        <p:nvSpPr>
          <p:cNvPr id="24" name="Text 1">
            <a:extLst>
              <a:ext uri="{FF2B5EF4-FFF2-40B4-BE49-F238E27FC236}">
                <a16:creationId xmlns:a16="http://schemas.microsoft.com/office/drawing/2014/main" id="{7050AF73-25E2-2620-03C9-1E796FEEACD9}"/>
              </a:ext>
            </a:extLst>
          </p:cNvPr>
          <p:cNvSpPr/>
          <p:nvPr/>
        </p:nvSpPr>
        <p:spPr>
          <a:xfrm>
            <a:off x="-2757369" y="8527361"/>
            <a:ext cx="3272314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Armonia e Proporzione</a:t>
            </a:r>
            <a:endParaRPr lang="en-US" sz="2200" dirty="0"/>
          </a:p>
        </p:txBody>
      </p:sp>
      <p:sp>
        <p:nvSpPr>
          <p:cNvPr id="25" name="Text 2">
            <a:extLst>
              <a:ext uri="{FF2B5EF4-FFF2-40B4-BE49-F238E27FC236}">
                <a16:creationId xmlns:a16="http://schemas.microsoft.com/office/drawing/2014/main" id="{03233E84-FBE0-8999-C7C6-47D798109A43}"/>
              </a:ext>
            </a:extLst>
          </p:cNvPr>
          <p:cNvSpPr/>
          <p:nvPr/>
        </p:nvSpPr>
        <p:spPr>
          <a:xfrm>
            <a:off x="-2757369" y="9017899"/>
            <a:ext cx="412075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L'uso di forme geometriche semplici e pure, come il cerchio e il quadrato, conferisce all'insieme un senso di armonia e proporzione tipici del Rinascimento.</a:t>
            </a:r>
            <a:endParaRPr lang="en-US" sz="1750" dirty="0"/>
          </a:p>
        </p:txBody>
      </p:sp>
      <p:pic>
        <p:nvPicPr>
          <p:cNvPr id="26" name="Image 2" descr="preencoded.png">
            <a:extLst>
              <a:ext uri="{FF2B5EF4-FFF2-40B4-BE49-F238E27FC236}">
                <a16:creationId xmlns:a16="http://schemas.microsoft.com/office/drawing/2014/main" id="{4A3AA969-531D-B8A5-CA23-016BE44716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86400" y="8440757"/>
            <a:ext cx="567095" cy="567095"/>
          </a:xfrm>
          <a:prstGeom prst="rect">
            <a:avLst/>
          </a:prstGeom>
        </p:spPr>
      </p:pic>
      <p:sp>
        <p:nvSpPr>
          <p:cNvPr id="27" name="Text 3">
            <a:extLst>
              <a:ext uri="{FF2B5EF4-FFF2-40B4-BE49-F238E27FC236}">
                <a16:creationId xmlns:a16="http://schemas.microsoft.com/office/drawing/2014/main" id="{AD70BE74-CCF5-9447-EB28-83427254CB64}"/>
              </a:ext>
            </a:extLst>
          </p:cNvPr>
          <p:cNvSpPr/>
          <p:nvPr/>
        </p:nvSpPr>
        <p:spPr>
          <a:xfrm>
            <a:off x="5486400" y="9234665"/>
            <a:ext cx="2835473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Simbolo di Potere</a:t>
            </a:r>
            <a:endParaRPr lang="en-US" sz="2200" dirty="0"/>
          </a:p>
        </p:txBody>
      </p:sp>
      <p:sp>
        <p:nvSpPr>
          <p:cNvPr id="28" name="Text 4">
            <a:extLst>
              <a:ext uri="{FF2B5EF4-FFF2-40B4-BE49-F238E27FC236}">
                <a16:creationId xmlns:a16="http://schemas.microsoft.com/office/drawing/2014/main" id="{2E7EFB05-559D-3A92-AC60-6FEF021E69CD}"/>
              </a:ext>
            </a:extLst>
          </p:cNvPr>
          <p:cNvSpPr/>
          <p:nvPr/>
        </p:nvSpPr>
        <p:spPr>
          <a:xfrm>
            <a:off x="5486400" y="9725203"/>
            <a:ext cx="412075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 Sagrestia Vecchia non è solo un luogo di culto, ma anche un simbolo del potere e del prestigio dei Medici, legando il loro nome al rinnovamento culturale dell'epoca.</a:t>
            </a:r>
            <a:endParaRPr lang="en-US" sz="1750" dirty="0"/>
          </a:p>
        </p:txBody>
      </p:sp>
      <p:pic>
        <p:nvPicPr>
          <p:cNvPr id="29" name="Image 3" descr="preencoded.png">
            <a:extLst>
              <a:ext uri="{FF2B5EF4-FFF2-40B4-BE49-F238E27FC236}">
                <a16:creationId xmlns:a16="http://schemas.microsoft.com/office/drawing/2014/main" id="{422E8022-BE33-32CD-998F-2FD286ABD6E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103962" y="8795206"/>
            <a:ext cx="567095" cy="567095"/>
          </a:xfrm>
          <a:prstGeom prst="rect">
            <a:avLst/>
          </a:prstGeom>
        </p:spPr>
      </p:pic>
      <p:sp>
        <p:nvSpPr>
          <p:cNvPr id="30" name="Text 5">
            <a:extLst>
              <a:ext uri="{FF2B5EF4-FFF2-40B4-BE49-F238E27FC236}">
                <a16:creationId xmlns:a16="http://schemas.microsoft.com/office/drawing/2014/main" id="{4D25D3E9-901E-F849-1FB4-E951A9A098CA}"/>
              </a:ext>
            </a:extLst>
          </p:cNvPr>
          <p:cNvSpPr/>
          <p:nvPr/>
        </p:nvSpPr>
        <p:spPr>
          <a:xfrm>
            <a:off x="14103962" y="9589114"/>
            <a:ext cx="2835473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Influenza Artistica</a:t>
            </a:r>
            <a:endParaRPr lang="en-US" sz="2200" dirty="0"/>
          </a:p>
        </p:txBody>
      </p:sp>
      <p:sp>
        <p:nvSpPr>
          <p:cNvPr id="31" name="Text 6">
            <a:extLst>
              <a:ext uri="{FF2B5EF4-FFF2-40B4-BE49-F238E27FC236}">
                <a16:creationId xmlns:a16="http://schemas.microsoft.com/office/drawing/2014/main" id="{74890053-42FB-E80A-4445-63CAD85E5B99}"/>
              </a:ext>
            </a:extLst>
          </p:cNvPr>
          <p:cNvSpPr/>
          <p:nvPr/>
        </p:nvSpPr>
        <p:spPr>
          <a:xfrm>
            <a:off x="14103962" y="10079652"/>
            <a:ext cx="412075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L'architettura della sagrestia è un perfetto esempio dell'ideale rinascimentale che combina armonia, simmetria e funzionalità, influenzando generazioni di architetti.</a:t>
            </a:r>
            <a:endParaRPr lang="en-US" sz="1750" dirty="0"/>
          </a:p>
        </p:txBody>
      </p:sp>
      <p:pic>
        <p:nvPicPr>
          <p:cNvPr id="33" name="Image 0" descr="preencoded.png">
            <a:extLst>
              <a:ext uri="{FF2B5EF4-FFF2-40B4-BE49-F238E27FC236}">
                <a16:creationId xmlns:a16="http://schemas.microsoft.com/office/drawing/2014/main" id="{6436822C-4915-FFFE-B17C-B4D74A3AD3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40394" y="8229600"/>
            <a:ext cx="5486400" cy="8229600"/>
          </a:xfrm>
          <a:prstGeom prst="rect">
            <a:avLst/>
          </a:prstGeom>
        </p:spPr>
      </p:pic>
      <p:sp>
        <p:nvSpPr>
          <p:cNvPr id="34" name="Text 0">
            <a:extLst>
              <a:ext uri="{FF2B5EF4-FFF2-40B4-BE49-F238E27FC236}">
                <a16:creationId xmlns:a16="http://schemas.microsoft.com/office/drawing/2014/main" id="{3392ED2D-53EE-F92E-24FB-7C3C437AEB89}"/>
              </a:ext>
            </a:extLst>
          </p:cNvPr>
          <p:cNvSpPr/>
          <p:nvPr/>
        </p:nvSpPr>
        <p:spPr>
          <a:xfrm>
            <a:off x="299026" y="-1682595"/>
            <a:ext cx="6273046" cy="638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L'Eredità di Brunelleschi</a:t>
            </a:r>
            <a:endParaRPr lang="en-US" sz="40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2" grpId="0" animBg="1"/>
      <p:bldP spid="13" grpId="0" animBg="1"/>
      <p:bldP spid="14" grpId="0" animBg="1"/>
      <p:bldP spid="17" grpId="0" animBg="1"/>
      <p:bldP spid="18" grpId="0" animBg="1"/>
      <p:bldP spid="1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44683" y="642476"/>
            <a:ext cx="7588806" cy="28746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500"/>
              </a:lnSpc>
              <a:buNone/>
            </a:pPr>
            <a:r>
              <a:rPr lang="en-US" sz="600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Filippo Brunelleschi: Genio del Rinascimento</a:t>
            </a:r>
            <a:endParaRPr lang="en-US" sz="6000" dirty="0"/>
          </a:p>
        </p:txBody>
      </p:sp>
      <p:sp>
        <p:nvSpPr>
          <p:cNvPr id="4" name="Text 1"/>
          <p:cNvSpPr/>
          <p:nvPr/>
        </p:nvSpPr>
        <p:spPr>
          <a:xfrm>
            <a:off x="6263997" y="4392910"/>
            <a:ext cx="7588806" cy="24878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Filippo Brunelleschi, architetto e scultore italiano, è una figura chiave del Rinascimento fiorentino. Le sue opere innovative e il suo approccio rivoluzionario all'architettura hanno lasciato un'impronta indelebile sull'arte e sull'ingegneria del suo tempo. Questo genio del XV secolo è noto per le sue straordinarie creazioni, tra cui la maestosa Cupola del Duomo di Firenze e l'elegante Sagrestia Vecchia di San Lorenzo, che incarnano i principi di equilibrio, proporzione e razionalità tipici dell'estetica rinascimentale.</a:t>
            </a:r>
            <a:endParaRPr lang="en-US" sz="1700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6816F725-D6DC-ACEE-65F9-E5C8E4FFBE63}"/>
              </a:ext>
            </a:extLst>
          </p:cNvPr>
          <p:cNvSpPr/>
          <p:nvPr/>
        </p:nvSpPr>
        <p:spPr>
          <a:xfrm>
            <a:off x="12846205" y="7683190"/>
            <a:ext cx="1683834" cy="468351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4B3BCA15-726A-A0DD-D39D-001C66777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869" y="1800156"/>
            <a:ext cx="5185508" cy="5185508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DA04592C-08EF-DB50-60EE-10BE1022AE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0"/>
            <a:ext cx="5475249" cy="8229600"/>
          </a:xfrm>
          <a:prstGeom prst="rect">
            <a:avLst/>
          </a:prstGeom>
        </p:spPr>
      </p:pic>
      <p:pic>
        <p:nvPicPr>
          <p:cNvPr id="6" name="Image 0" descr="preencoded.png">
            <a:extLst>
              <a:ext uri="{FF2B5EF4-FFF2-40B4-BE49-F238E27FC236}">
                <a16:creationId xmlns:a16="http://schemas.microsoft.com/office/drawing/2014/main" id="{E4786E4F-5225-8C99-E26C-F578B2A3F8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0" y="8229600"/>
            <a:ext cx="5486400" cy="8229600"/>
          </a:xfrm>
          <a:prstGeom prst="rect">
            <a:avLst/>
          </a:prstGeom>
        </p:spPr>
      </p:pic>
      <p:sp>
        <p:nvSpPr>
          <p:cNvPr id="8" name="Text 0">
            <a:extLst>
              <a:ext uri="{FF2B5EF4-FFF2-40B4-BE49-F238E27FC236}">
                <a16:creationId xmlns:a16="http://schemas.microsoft.com/office/drawing/2014/main" id="{62B093BA-07B7-0860-EE37-266599D26E4E}"/>
              </a:ext>
            </a:extLst>
          </p:cNvPr>
          <p:cNvSpPr/>
          <p:nvPr/>
        </p:nvSpPr>
        <p:spPr>
          <a:xfrm>
            <a:off x="-8514240" y="642476"/>
            <a:ext cx="6709886" cy="633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Formazione e Prime Opere</a:t>
            </a:r>
            <a:endParaRPr lang="en-US" sz="3950" dirty="0"/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7E2719DD-892D-E846-CEA2-131BA62FD686}"/>
              </a:ext>
            </a:extLst>
          </p:cNvPr>
          <p:cNvSpPr/>
          <p:nvPr/>
        </p:nvSpPr>
        <p:spPr>
          <a:xfrm>
            <a:off x="-8221703" y="1579855"/>
            <a:ext cx="22860" cy="5853827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10" name="Shape 2">
            <a:extLst>
              <a:ext uri="{FF2B5EF4-FFF2-40B4-BE49-F238E27FC236}">
                <a16:creationId xmlns:a16="http://schemas.microsoft.com/office/drawing/2014/main" id="{8FAE1296-E068-207E-74FD-B6BF2751CEC0}"/>
              </a:ext>
            </a:extLst>
          </p:cNvPr>
          <p:cNvSpPr/>
          <p:nvPr/>
        </p:nvSpPr>
        <p:spPr>
          <a:xfrm>
            <a:off x="-8005128" y="2024434"/>
            <a:ext cx="709255" cy="22860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11" name="Shape 3">
            <a:extLst>
              <a:ext uri="{FF2B5EF4-FFF2-40B4-BE49-F238E27FC236}">
                <a16:creationId xmlns:a16="http://schemas.microsoft.com/office/drawing/2014/main" id="{716B584F-59BF-A692-3DB5-8511C14F3796}"/>
              </a:ext>
            </a:extLst>
          </p:cNvPr>
          <p:cNvSpPr/>
          <p:nvPr/>
        </p:nvSpPr>
        <p:spPr>
          <a:xfrm>
            <a:off x="-8438278" y="1807859"/>
            <a:ext cx="456009" cy="456009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2" name="Text 4">
            <a:extLst>
              <a:ext uri="{FF2B5EF4-FFF2-40B4-BE49-F238E27FC236}">
                <a16:creationId xmlns:a16="http://schemas.microsoft.com/office/drawing/2014/main" id="{AEF41C95-BF83-1E5A-54FB-DC30C82F942A}"/>
              </a:ext>
            </a:extLst>
          </p:cNvPr>
          <p:cNvSpPr/>
          <p:nvPr/>
        </p:nvSpPr>
        <p:spPr>
          <a:xfrm>
            <a:off x="-8281949" y="1883821"/>
            <a:ext cx="143351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350" dirty="0"/>
          </a:p>
        </p:txBody>
      </p:sp>
      <p:sp>
        <p:nvSpPr>
          <p:cNvPr id="13" name="Text 5">
            <a:extLst>
              <a:ext uri="{FF2B5EF4-FFF2-40B4-BE49-F238E27FC236}">
                <a16:creationId xmlns:a16="http://schemas.microsoft.com/office/drawing/2014/main" id="{B02794A7-7FD7-5EAE-54CB-90A40E87C5C7}"/>
              </a:ext>
            </a:extLst>
          </p:cNvPr>
          <p:cNvSpPr/>
          <p:nvPr/>
        </p:nvSpPr>
        <p:spPr>
          <a:xfrm>
            <a:off x="-7095610" y="1782499"/>
            <a:ext cx="2533412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Inizio Carriera</a:t>
            </a:r>
            <a:endParaRPr lang="en-US" sz="1950" dirty="0"/>
          </a:p>
        </p:txBody>
      </p:sp>
      <p:sp>
        <p:nvSpPr>
          <p:cNvPr id="14" name="Text 6">
            <a:extLst>
              <a:ext uri="{FF2B5EF4-FFF2-40B4-BE49-F238E27FC236}">
                <a16:creationId xmlns:a16="http://schemas.microsoft.com/office/drawing/2014/main" id="{6210C0A5-DC78-D9AD-7AE0-FF944DE688F9}"/>
              </a:ext>
            </a:extLst>
          </p:cNvPr>
          <p:cNvSpPr/>
          <p:nvPr/>
        </p:nvSpPr>
        <p:spPr>
          <a:xfrm>
            <a:off x="-7095610" y="2220768"/>
            <a:ext cx="6306860" cy="648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Brunelleschi iniziò la sua carriera come orafo e scultore, partecipando al concorso del 1401 per le porte del Battistero di Firenze.</a:t>
            </a:r>
            <a:endParaRPr lang="en-US" sz="1550" dirty="0"/>
          </a:p>
        </p:txBody>
      </p:sp>
      <p:sp>
        <p:nvSpPr>
          <p:cNvPr id="15" name="Shape 7">
            <a:extLst>
              <a:ext uri="{FF2B5EF4-FFF2-40B4-BE49-F238E27FC236}">
                <a16:creationId xmlns:a16="http://schemas.microsoft.com/office/drawing/2014/main" id="{8BCEB8A7-5F84-C98A-966D-D79A110E6A64}"/>
              </a:ext>
            </a:extLst>
          </p:cNvPr>
          <p:cNvSpPr/>
          <p:nvPr/>
        </p:nvSpPr>
        <p:spPr>
          <a:xfrm>
            <a:off x="-8005128" y="3719051"/>
            <a:ext cx="709255" cy="22860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16" name="Shape 8">
            <a:extLst>
              <a:ext uri="{FF2B5EF4-FFF2-40B4-BE49-F238E27FC236}">
                <a16:creationId xmlns:a16="http://schemas.microsoft.com/office/drawing/2014/main" id="{DE7BB756-1C3D-90F0-06C5-263D440A89FE}"/>
              </a:ext>
            </a:extLst>
          </p:cNvPr>
          <p:cNvSpPr/>
          <p:nvPr/>
        </p:nvSpPr>
        <p:spPr>
          <a:xfrm>
            <a:off x="-8438278" y="3502476"/>
            <a:ext cx="456009" cy="456009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7" name="Text 9">
            <a:extLst>
              <a:ext uri="{FF2B5EF4-FFF2-40B4-BE49-F238E27FC236}">
                <a16:creationId xmlns:a16="http://schemas.microsoft.com/office/drawing/2014/main" id="{E223B914-7EE7-D75F-A6D2-03DD77FD8C20}"/>
              </a:ext>
            </a:extLst>
          </p:cNvPr>
          <p:cNvSpPr/>
          <p:nvPr/>
        </p:nvSpPr>
        <p:spPr>
          <a:xfrm>
            <a:off x="-8302427" y="3578438"/>
            <a:ext cx="184190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350" dirty="0"/>
          </a:p>
        </p:txBody>
      </p:sp>
      <p:sp>
        <p:nvSpPr>
          <p:cNvPr id="18" name="Text 10">
            <a:extLst>
              <a:ext uri="{FF2B5EF4-FFF2-40B4-BE49-F238E27FC236}">
                <a16:creationId xmlns:a16="http://schemas.microsoft.com/office/drawing/2014/main" id="{3549446D-DEC3-BC97-1333-28238FFD5610}"/>
              </a:ext>
            </a:extLst>
          </p:cNvPr>
          <p:cNvSpPr/>
          <p:nvPr/>
        </p:nvSpPr>
        <p:spPr>
          <a:xfrm>
            <a:off x="-7095610" y="3477116"/>
            <a:ext cx="2533412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Viaggio a Roma</a:t>
            </a:r>
            <a:endParaRPr lang="en-US" sz="1950" dirty="0"/>
          </a:p>
        </p:txBody>
      </p:sp>
      <p:sp>
        <p:nvSpPr>
          <p:cNvPr id="19" name="Text 11">
            <a:extLst>
              <a:ext uri="{FF2B5EF4-FFF2-40B4-BE49-F238E27FC236}">
                <a16:creationId xmlns:a16="http://schemas.microsoft.com/office/drawing/2014/main" id="{65DDFA7F-9D3B-4826-61FB-558EC5579A91}"/>
              </a:ext>
            </a:extLst>
          </p:cNvPr>
          <p:cNvSpPr/>
          <p:nvPr/>
        </p:nvSpPr>
        <p:spPr>
          <a:xfrm>
            <a:off x="-7095610" y="3915385"/>
            <a:ext cx="6306860" cy="972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 il 1402 e il 1404, intraprese un viaggio a Roma con Donatello, studiando le antiche rovine romane e apprendendo l'arte e l'ingegneria classica.</a:t>
            </a:r>
            <a:endParaRPr lang="en-US" sz="1550" dirty="0"/>
          </a:p>
        </p:txBody>
      </p:sp>
      <p:sp>
        <p:nvSpPr>
          <p:cNvPr id="20" name="Shape 12">
            <a:extLst>
              <a:ext uri="{FF2B5EF4-FFF2-40B4-BE49-F238E27FC236}">
                <a16:creationId xmlns:a16="http://schemas.microsoft.com/office/drawing/2014/main" id="{425F09A4-A83C-4A51-6490-6E826F40BA59}"/>
              </a:ext>
            </a:extLst>
          </p:cNvPr>
          <p:cNvSpPr/>
          <p:nvPr/>
        </p:nvSpPr>
        <p:spPr>
          <a:xfrm>
            <a:off x="-8005128" y="5737874"/>
            <a:ext cx="709255" cy="22860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21" name="Shape 13">
            <a:extLst>
              <a:ext uri="{FF2B5EF4-FFF2-40B4-BE49-F238E27FC236}">
                <a16:creationId xmlns:a16="http://schemas.microsoft.com/office/drawing/2014/main" id="{6C7DC0F6-859A-4536-1C1F-9C04F3DEECCD}"/>
              </a:ext>
            </a:extLst>
          </p:cNvPr>
          <p:cNvSpPr/>
          <p:nvPr/>
        </p:nvSpPr>
        <p:spPr>
          <a:xfrm>
            <a:off x="-8438278" y="5521300"/>
            <a:ext cx="456009" cy="456009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22" name="Text 14">
            <a:extLst>
              <a:ext uri="{FF2B5EF4-FFF2-40B4-BE49-F238E27FC236}">
                <a16:creationId xmlns:a16="http://schemas.microsoft.com/office/drawing/2014/main" id="{D57C4C3A-2971-744C-60F5-155C89F7F07D}"/>
              </a:ext>
            </a:extLst>
          </p:cNvPr>
          <p:cNvSpPr/>
          <p:nvPr/>
        </p:nvSpPr>
        <p:spPr>
          <a:xfrm>
            <a:off x="-8301832" y="5597261"/>
            <a:ext cx="183118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350" dirty="0"/>
          </a:p>
        </p:txBody>
      </p:sp>
      <p:sp>
        <p:nvSpPr>
          <p:cNvPr id="23" name="Text 15">
            <a:extLst>
              <a:ext uri="{FF2B5EF4-FFF2-40B4-BE49-F238E27FC236}">
                <a16:creationId xmlns:a16="http://schemas.microsoft.com/office/drawing/2014/main" id="{FBD84A57-4E7B-9EA3-16E3-A7995FA1D96E}"/>
              </a:ext>
            </a:extLst>
          </p:cNvPr>
          <p:cNvSpPr/>
          <p:nvPr/>
        </p:nvSpPr>
        <p:spPr>
          <a:xfrm>
            <a:off x="-7095610" y="5495939"/>
            <a:ext cx="2627709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Svolta Architettonica</a:t>
            </a:r>
            <a:endParaRPr lang="en-US" sz="1950" dirty="0"/>
          </a:p>
        </p:txBody>
      </p:sp>
      <p:sp>
        <p:nvSpPr>
          <p:cNvPr id="24" name="Text 16">
            <a:extLst>
              <a:ext uri="{FF2B5EF4-FFF2-40B4-BE49-F238E27FC236}">
                <a16:creationId xmlns:a16="http://schemas.microsoft.com/office/drawing/2014/main" id="{0DE42C6B-6996-B806-3E73-E3C7450E07DE}"/>
              </a:ext>
            </a:extLst>
          </p:cNvPr>
          <p:cNvSpPr/>
          <p:nvPr/>
        </p:nvSpPr>
        <p:spPr>
          <a:xfrm>
            <a:off x="-7095610" y="5934208"/>
            <a:ext cx="6306860" cy="1296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Questi studi influenzarono profondamente il suo approccio architettonico, portandolo a ideare nuove tecniche basate sull'uso scientifico della prospettiva lineare e sull'applicazione di principi geometrici.</a:t>
            </a:r>
            <a:endParaRPr lang="en-US" sz="15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5328" y="894636"/>
            <a:ext cx="6273046" cy="638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L'Eredità di Brunelleschi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328" y="1839873"/>
            <a:ext cx="1021913" cy="183165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43708" y="2044184"/>
            <a:ext cx="2592586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Innovazione Tecnica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2043708" y="2486025"/>
            <a:ext cx="6384965" cy="981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 opere di Brunelleschi, come la Cupola del Duomo, rappresentano straordinarie conquiste ingegneristiche che hanno rivoluzionato l'architettura.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328" y="3671530"/>
            <a:ext cx="1021913" cy="183165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43708" y="3875842"/>
            <a:ext cx="3018473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Estetica Rinascimentale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2043708" y="4317683"/>
            <a:ext cx="6384965" cy="981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 suoi lavori incarnano i principi di equilibrio, proporzione e razionalità che caratterizzano l'estetica rinascimentale, influenzando profondamente l'arte e l'architettura successive.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5328" y="5503188"/>
            <a:ext cx="1021913" cy="183165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43708" y="5707499"/>
            <a:ext cx="2554724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Influenza Duratura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2043708" y="6149340"/>
            <a:ext cx="6384965" cy="981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L'opera di Brunelleschi ha avuto un'influenza duratura, ispirando generazioni di architetti e artisti e contribuendo a definire lo stile rinascimentale in Italia e oltre.</a:t>
            </a:r>
            <a:endParaRPr lang="en-US" sz="1600" dirty="0"/>
          </a:p>
        </p:txBody>
      </p:sp>
      <p:pic>
        <p:nvPicPr>
          <p:cNvPr id="13" name="Image 0" descr="preencoded.png">
            <a:extLst>
              <a:ext uri="{FF2B5EF4-FFF2-40B4-BE49-F238E27FC236}">
                <a16:creationId xmlns:a16="http://schemas.microsoft.com/office/drawing/2014/main" id="{9789560B-CD54-96DE-E16E-C9E9F1F902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-8384302"/>
            <a:ext cx="5486400" cy="8229600"/>
          </a:xfrm>
          <a:prstGeom prst="rect">
            <a:avLst/>
          </a:prstGeom>
        </p:spPr>
      </p:pic>
      <p:sp>
        <p:nvSpPr>
          <p:cNvPr id="14" name="Text 0">
            <a:extLst>
              <a:ext uri="{FF2B5EF4-FFF2-40B4-BE49-F238E27FC236}">
                <a16:creationId xmlns:a16="http://schemas.microsoft.com/office/drawing/2014/main" id="{635A2D51-E087-4087-F1FF-17B27FE5891E}"/>
              </a:ext>
            </a:extLst>
          </p:cNvPr>
          <p:cNvSpPr/>
          <p:nvPr/>
        </p:nvSpPr>
        <p:spPr>
          <a:xfrm>
            <a:off x="7501473" y="-1883853"/>
            <a:ext cx="6507956" cy="622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 Spedale degli Innocenti</a:t>
            </a:r>
            <a:endParaRPr lang="en-US" sz="3900" dirty="0"/>
          </a:p>
        </p:txBody>
      </p:sp>
      <p:sp>
        <p:nvSpPr>
          <p:cNvPr id="15" name="Shape 1">
            <a:extLst>
              <a:ext uri="{FF2B5EF4-FFF2-40B4-BE49-F238E27FC236}">
                <a16:creationId xmlns:a16="http://schemas.microsoft.com/office/drawing/2014/main" id="{D4A0767D-B64D-FF75-5D88-62150DDCFD93}"/>
              </a:ext>
            </a:extLst>
          </p:cNvPr>
          <p:cNvSpPr/>
          <p:nvPr/>
        </p:nvSpPr>
        <p:spPr>
          <a:xfrm>
            <a:off x="16556799" y="1064473"/>
            <a:ext cx="22860" cy="5751671"/>
          </a:xfrm>
          <a:prstGeom prst="roundRect">
            <a:avLst>
              <a:gd name="adj" fmla="val 130686"/>
            </a:avLst>
          </a:prstGeom>
          <a:solidFill>
            <a:srgbClr val="D4CEC3"/>
          </a:solidFill>
          <a:ln/>
        </p:spPr>
      </p:sp>
      <p:sp>
        <p:nvSpPr>
          <p:cNvPr id="16" name="Shape 2">
            <a:extLst>
              <a:ext uri="{FF2B5EF4-FFF2-40B4-BE49-F238E27FC236}">
                <a16:creationId xmlns:a16="http://schemas.microsoft.com/office/drawing/2014/main" id="{89E1BC27-36B4-2145-519C-211A5904822F}"/>
              </a:ext>
            </a:extLst>
          </p:cNvPr>
          <p:cNvSpPr/>
          <p:nvPr/>
        </p:nvSpPr>
        <p:spPr>
          <a:xfrm>
            <a:off x="16769385" y="1500956"/>
            <a:ext cx="696992" cy="22860"/>
          </a:xfrm>
          <a:prstGeom prst="roundRect">
            <a:avLst>
              <a:gd name="adj" fmla="val 130686"/>
            </a:avLst>
          </a:prstGeom>
          <a:solidFill>
            <a:srgbClr val="D4CEC3"/>
          </a:solidFill>
          <a:ln/>
        </p:spPr>
      </p:sp>
      <p:sp>
        <p:nvSpPr>
          <p:cNvPr id="17" name="Shape 3">
            <a:extLst>
              <a:ext uri="{FF2B5EF4-FFF2-40B4-BE49-F238E27FC236}">
                <a16:creationId xmlns:a16="http://schemas.microsoft.com/office/drawing/2014/main" id="{AC8E7D0C-96D4-2680-A96F-1422C92C2237}"/>
              </a:ext>
            </a:extLst>
          </p:cNvPr>
          <p:cNvSpPr/>
          <p:nvPr/>
        </p:nvSpPr>
        <p:spPr>
          <a:xfrm>
            <a:off x="16344213" y="1288430"/>
            <a:ext cx="448032" cy="448032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AB5F783D-E8C3-0D39-96DE-ED5020F1925F}"/>
              </a:ext>
            </a:extLst>
          </p:cNvPr>
          <p:cNvSpPr/>
          <p:nvPr/>
        </p:nvSpPr>
        <p:spPr>
          <a:xfrm>
            <a:off x="16497803" y="1363082"/>
            <a:ext cx="140851" cy="298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350" dirty="0"/>
          </a:p>
        </p:txBody>
      </p:sp>
      <p:sp>
        <p:nvSpPr>
          <p:cNvPr id="19" name="Text 5">
            <a:extLst>
              <a:ext uri="{FF2B5EF4-FFF2-40B4-BE49-F238E27FC236}">
                <a16:creationId xmlns:a16="http://schemas.microsoft.com/office/drawing/2014/main" id="{C1DDA2D2-D786-77B5-E41A-422EEF8B4D42}"/>
              </a:ext>
            </a:extLst>
          </p:cNvPr>
          <p:cNvSpPr/>
          <p:nvPr/>
        </p:nvSpPr>
        <p:spPr>
          <a:xfrm>
            <a:off x="17663604" y="1263546"/>
            <a:ext cx="3443288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Progettazione e Costruzione</a:t>
            </a:r>
            <a:endParaRPr lang="en-US" sz="1950" dirty="0"/>
          </a:p>
        </p:txBody>
      </p:sp>
      <p:sp>
        <p:nvSpPr>
          <p:cNvPr id="20" name="Text 6">
            <a:extLst>
              <a:ext uri="{FF2B5EF4-FFF2-40B4-BE49-F238E27FC236}">
                <a16:creationId xmlns:a16="http://schemas.microsoft.com/office/drawing/2014/main" id="{E6916C6C-06D1-6FDF-8C5A-EDFAC3CA0013}"/>
              </a:ext>
            </a:extLst>
          </p:cNvPr>
          <p:cNvSpPr/>
          <p:nvPr/>
        </p:nvSpPr>
        <p:spPr>
          <a:xfrm>
            <a:off x="17663604" y="1694076"/>
            <a:ext cx="6355913" cy="955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 Spedale degli Innocenti, progettato da Brunelleschi a Firenze, fu costruito tra il 1419 e il 1445 come orfanotrofio per accogliere e proteggere i bambini abbandonati.</a:t>
            </a:r>
            <a:endParaRPr lang="en-US" sz="1550" dirty="0"/>
          </a:p>
        </p:txBody>
      </p:sp>
      <p:sp>
        <p:nvSpPr>
          <p:cNvPr id="21" name="Shape 7">
            <a:extLst>
              <a:ext uri="{FF2B5EF4-FFF2-40B4-BE49-F238E27FC236}">
                <a16:creationId xmlns:a16="http://schemas.microsoft.com/office/drawing/2014/main" id="{85BC4A1A-F56F-CDE5-C785-AF022D279C43}"/>
              </a:ext>
            </a:extLst>
          </p:cNvPr>
          <p:cNvSpPr/>
          <p:nvPr/>
        </p:nvSpPr>
        <p:spPr>
          <a:xfrm>
            <a:off x="16769385" y="3484538"/>
            <a:ext cx="696992" cy="22860"/>
          </a:xfrm>
          <a:prstGeom prst="roundRect">
            <a:avLst>
              <a:gd name="adj" fmla="val 130686"/>
            </a:avLst>
          </a:prstGeom>
          <a:solidFill>
            <a:srgbClr val="D4CEC3"/>
          </a:solidFill>
          <a:ln/>
        </p:spPr>
      </p:sp>
      <p:sp>
        <p:nvSpPr>
          <p:cNvPr id="22" name="Shape 8">
            <a:extLst>
              <a:ext uri="{FF2B5EF4-FFF2-40B4-BE49-F238E27FC236}">
                <a16:creationId xmlns:a16="http://schemas.microsoft.com/office/drawing/2014/main" id="{99A6FDE8-4C9F-C90E-F71A-0628B518219D}"/>
              </a:ext>
            </a:extLst>
          </p:cNvPr>
          <p:cNvSpPr/>
          <p:nvPr/>
        </p:nvSpPr>
        <p:spPr>
          <a:xfrm>
            <a:off x="16344213" y="3272011"/>
            <a:ext cx="448032" cy="448032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23" name="Text 9">
            <a:extLst>
              <a:ext uri="{FF2B5EF4-FFF2-40B4-BE49-F238E27FC236}">
                <a16:creationId xmlns:a16="http://schemas.microsoft.com/office/drawing/2014/main" id="{40633534-47EB-AC32-E28D-0BCE983E79C7}"/>
              </a:ext>
            </a:extLst>
          </p:cNvPr>
          <p:cNvSpPr/>
          <p:nvPr/>
        </p:nvSpPr>
        <p:spPr>
          <a:xfrm>
            <a:off x="16477682" y="3346663"/>
            <a:ext cx="180975" cy="298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350" dirty="0"/>
          </a:p>
        </p:txBody>
      </p:sp>
      <p:sp>
        <p:nvSpPr>
          <p:cNvPr id="24" name="Text 10">
            <a:extLst>
              <a:ext uri="{FF2B5EF4-FFF2-40B4-BE49-F238E27FC236}">
                <a16:creationId xmlns:a16="http://schemas.microsoft.com/office/drawing/2014/main" id="{5DE5DD43-B5C1-D983-AD87-4C1A8A743857}"/>
              </a:ext>
            </a:extLst>
          </p:cNvPr>
          <p:cNvSpPr/>
          <p:nvPr/>
        </p:nvSpPr>
        <p:spPr>
          <a:xfrm>
            <a:off x="17663604" y="3247127"/>
            <a:ext cx="2898338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Architettura Innovativa</a:t>
            </a:r>
            <a:endParaRPr lang="en-US" sz="1950" dirty="0"/>
          </a:p>
        </p:txBody>
      </p:sp>
      <p:sp>
        <p:nvSpPr>
          <p:cNvPr id="25" name="Text 11">
            <a:extLst>
              <a:ext uri="{FF2B5EF4-FFF2-40B4-BE49-F238E27FC236}">
                <a16:creationId xmlns:a16="http://schemas.microsoft.com/office/drawing/2014/main" id="{3F6FBFB5-E904-5725-8605-BE8EFBEC013A}"/>
              </a:ext>
            </a:extLst>
          </p:cNvPr>
          <p:cNvSpPr/>
          <p:nvPr/>
        </p:nvSpPr>
        <p:spPr>
          <a:xfrm>
            <a:off x="17663604" y="3677657"/>
            <a:ext cx="6355913" cy="955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Brunelleschi concepì una facciata armoniosa, caratterizzata da eleganti loggiati e archi a tutto sesto, riflettendo i principi di proporzione e simmetria tipici del Rinascimento.</a:t>
            </a:r>
            <a:endParaRPr lang="en-US" sz="1550" dirty="0"/>
          </a:p>
        </p:txBody>
      </p:sp>
      <p:sp>
        <p:nvSpPr>
          <p:cNvPr id="26" name="Shape 12">
            <a:extLst>
              <a:ext uri="{FF2B5EF4-FFF2-40B4-BE49-F238E27FC236}">
                <a16:creationId xmlns:a16="http://schemas.microsoft.com/office/drawing/2014/main" id="{D499ABE1-2ABD-3749-C4E8-494B602358B7}"/>
              </a:ext>
            </a:extLst>
          </p:cNvPr>
          <p:cNvSpPr/>
          <p:nvPr/>
        </p:nvSpPr>
        <p:spPr>
          <a:xfrm>
            <a:off x="16769385" y="5468119"/>
            <a:ext cx="696992" cy="22860"/>
          </a:xfrm>
          <a:prstGeom prst="roundRect">
            <a:avLst>
              <a:gd name="adj" fmla="val 130686"/>
            </a:avLst>
          </a:prstGeom>
          <a:solidFill>
            <a:srgbClr val="D4CEC3"/>
          </a:solidFill>
          <a:ln/>
        </p:spPr>
      </p:sp>
      <p:sp>
        <p:nvSpPr>
          <p:cNvPr id="27" name="Shape 13">
            <a:extLst>
              <a:ext uri="{FF2B5EF4-FFF2-40B4-BE49-F238E27FC236}">
                <a16:creationId xmlns:a16="http://schemas.microsoft.com/office/drawing/2014/main" id="{15D06664-DE34-786E-5C98-12E642A6DFC4}"/>
              </a:ext>
            </a:extLst>
          </p:cNvPr>
          <p:cNvSpPr/>
          <p:nvPr/>
        </p:nvSpPr>
        <p:spPr>
          <a:xfrm>
            <a:off x="16344213" y="5255592"/>
            <a:ext cx="448032" cy="448032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28" name="Text 14">
            <a:extLst>
              <a:ext uri="{FF2B5EF4-FFF2-40B4-BE49-F238E27FC236}">
                <a16:creationId xmlns:a16="http://schemas.microsoft.com/office/drawing/2014/main" id="{94A6D4D3-0C60-12E5-5380-DA81DA1E615A}"/>
              </a:ext>
            </a:extLst>
          </p:cNvPr>
          <p:cNvSpPr/>
          <p:nvPr/>
        </p:nvSpPr>
        <p:spPr>
          <a:xfrm>
            <a:off x="16478158" y="5330244"/>
            <a:ext cx="180023" cy="298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350" dirty="0"/>
          </a:p>
        </p:txBody>
      </p:sp>
      <p:sp>
        <p:nvSpPr>
          <p:cNvPr id="29" name="Text 15">
            <a:extLst>
              <a:ext uri="{FF2B5EF4-FFF2-40B4-BE49-F238E27FC236}">
                <a16:creationId xmlns:a16="http://schemas.microsoft.com/office/drawing/2014/main" id="{6F6076A0-E1E4-053B-94DD-DB6D801FE983}"/>
              </a:ext>
            </a:extLst>
          </p:cNvPr>
          <p:cNvSpPr/>
          <p:nvPr/>
        </p:nvSpPr>
        <p:spPr>
          <a:xfrm>
            <a:off x="17663604" y="5230708"/>
            <a:ext cx="3277076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Funzionalità e Simbolismo</a:t>
            </a:r>
            <a:endParaRPr lang="en-US" sz="1950" dirty="0"/>
          </a:p>
        </p:txBody>
      </p:sp>
      <p:sp>
        <p:nvSpPr>
          <p:cNvPr id="30" name="Text 16">
            <a:extLst>
              <a:ext uri="{FF2B5EF4-FFF2-40B4-BE49-F238E27FC236}">
                <a16:creationId xmlns:a16="http://schemas.microsoft.com/office/drawing/2014/main" id="{1848F474-9D4F-927B-91E1-CD44B2C3BC30}"/>
              </a:ext>
            </a:extLst>
          </p:cNvPr>
          <p:cNvSpPr/>
          <p:nvPr/>
        </p:nvSpPr>
        <p:spPr>
          <a:xfrm>
            <a:off x="17663604" y="5661238"/>
            <a:ext cx="6355913" cy="955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L'architettura dello Spedale non era solo funzionale, ma anche simbolica, rappresentando un rifugio di speranza e umanità in un'epoca di grande turbolenza.</a:t>
            </a:r>
            <a:endParaRPr lang="en-US" sz="1550" dirty="0"/>
          </a:p>
        </p:txBody>
      </p:sp>
      <p:sp>
        <p:nvSpPr>
          <p:cNvPr id="32" name="Rettangolo 31">
            <a:extLst>
              <a:ext uri="{FF2B5EF4-FFF2-40B4-BE49-F238E27FC236}">
                <a16:creationId xmlns:a16="http://schemas.microsoft.com/office/drawing/2014/main" id="{22005237-2D54-AE71-3F93-EB2FC2329737}"/>
              </a:ext>
            </a:extLst>
          </p:cNvPr>
          <p:cNvSpPr/>
          <p:nvPr/>
        </p:nvSpPr>
        <p:spPr>
          <a:xfrm>
            <a:off x="12846205" y="7683190"/>
            <a:ext cx="1683834" cy="468351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1" grpId="0" animBg="1"/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29183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-4234359" y="-2405155"/>
            <a:ext cx="6273046" cy="638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L'Eredità di Brunelleschi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713345" y="7604569"/>
            <a:ext cx="1021913" cy="183165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-6384965" y="7808880"/>
            <a:ext cx="2592586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Innovazione Tecnica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-6384965" y="8250721"/>
            <a:ext cx="6384965" cy="981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 opere di Brunelleschi, come la Cupola del Duomo, rappresentano straordinarie conquiste ingegneristiche che hanno rivoluzionato l'architettura.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713345" y="9436226"/>
            <a:ext cx="1021913" cy="183165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-6384965" y="9640538"/>
            <a:ext cx="3018473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Estetica Rinascimentale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-6384965" y="10082379"/>
            <a:ext cx="6384965" cy="981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 suoi lavori incarnano i principi di equilibrio, proporzione e razionalità che caratterizzano l'estetica rinascimentale, influenzando profondamente l'arte e l'architettura successive.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7713345" y="11267884"/>
            <a:ext cx="1021913" cy="183165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-6384965" y="11472195"/>
            <a:ext cx="2554724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Influenza Duratura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-6384965" y="11914036"/>
            <a:ext cx="6384965" cy="981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L'opera di Brunelleschi ha avuto un'influenza duratura, ispirando generazioni di architetti e artisti e contribuendo a definire lo stile rinascimentale in Italia e oltre.</a:t>
            </a:r>
            <a:endParaRPr lang="en-US" sz="1600" dirty="0"/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67506A5F-268F-DB4E-6C99-498FC695F6E4}"/>
              </a:ext>
            </a:extLst>
          </p:cNvPr>
          <p:cNvSpPr/>
          <p:nvPr/>
        </p:nvSpPr>
        <p:spPr>
          <a:xfrm>
            <a:off x="12846205" y="7683190"/>
            <a:ext cx="1683834" cy="468351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2" name="Immagine 31">
            <a:extLst>
              <a:ext uri="{FF2B5EF4-FFF2-40B4-BE49-F238E27FC236}">
                <a16:creationId xmlns:a16="http://schemas.microsoft.com/office/drawing/2014/main" id="{D29FAE29-B938-D157-FB07-3CD1CD59C9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5427" y="-107154"/>
            <a:ext cx="8443907" cy="8443907"/>
          </a:xfrm>
          <a:prstGeom prst="rect">
            <a:avLst/>
          </a:prstGeom>
        </p:spPr>
      </p:pic>
      <p:sp>
        <p:nvSpPr>
          <p:cNvPr id="33" name="Text 0">
            <a:extLst>
              <a:ext uri="{FF2B5EF4-FFF2-40B4-BE49-F238E27FC236}">
                <a16:creationId xmlns:a16="http://schemas.microsoft.com/office/drawing/2014/main" id="{A7197C89-7201-3848-9D36-788DAA04B685}"/>
              </a:ext>
            </a:extLst>
          </p:cNvPr>
          <p:cNvSpPr/>
          <p:nvPr/>
        </p:nvSpPr>
        <p:spPr>
          <a:xfrm>
            <a:off x="10203039" y="3476029"/>
            <a:ext cx="6273046" cy="638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7200" dirty="0">
                <a:solidFill>
                  <a:srgbClr val="484237"/>
                </a:solidFill>
                <a:latin typeface="Gelasio" pitchFamily="34" charset="0"/>
                <a:cs typeface="Gelasio" pitchFamily="34" charset="-120"/>
              </a:rPr>
              <a:t>FINE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2350941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255" y="719138"/>
            <a:ext cx="6709886" cy="633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Formazione e Prime Opere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1001792" y="1656517"/>
            <a:ext cx="22860" cy="5853827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5" name="Shape 2"/>
          <p:cNvSpPr/>
          <p:nvPr/>
        </p:nvSpPr>
        <p:spPr>
          <a:xfrm>
            <a:off x="-8059437" y="2101096"/>
            <a:ext cx="709255" cy="22860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6" name="Shape 3"/>
          <p:cNvSpPr/>
          <p:nvPr/>
        </p:nvSpPr>
        <p:spPr>
          <a:xfrm>
            <a:off x="-8492587" y="1884521"/>
            <a:ext cx="456009" cy="456009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7" name="Text 4"/>
          <p:cNvSpPr/>
          <p:nvPr/>
        </p:nvSpPr>
        <p:spPr>
          <a:xfrm>
            <a:off x="-8336258" y="1960483"/>
            <a:ext cx="143351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-7149919" y="1859161"/>
            <a:ext cx="2533412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Inizio Carriera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-7149919" y="2297430"/>
            <a:ext cx="6306860" cy="648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Brunelleschi iniziò la sua carriera come orafo e scultore, partecipando al concorso del 1401 per le porte del Battistero di Firenze.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-7792164" y="3466561"/>
            <a:ext cx="709255" cy="22860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11" name="Shape 8"/>
          <p:cNvSpPr/>
          <p:nvPr/>
        </p:nvSpPr>
        <p:spPr>
          <a:xfrm>
            <a:off x="-8225314" y="3249986"/>
            <a:ext cx="456009" cy="456009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2" name="Text 9"/>
          <p:cNvSpPr/>
          <p:nvPr/>
        </p:nvSpPr>
        <p:spPr>
          <a:xfrm>
            <a:off x="-8089463" y="3325948"/>
            <a:ext cx="184190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-6882646" y="3224626"/>
            <a:ext cx="2533412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Viaggio a Roma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-6882646" y="3662895"/>
            <a:ext cx="6306860" cy="972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 il 1402 e il 1404, intraprese un viaggio a Roma con Donatello, studiando le antiche rovine romane e apprendendo l'arte e l'ingegneria classica.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-7792164" y="5485384"/>
            <a:ext cx="709255" cy="22860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16" name="Shape 13"/>
          <p:cNvSpPr/>
          <p:nvPr/>
        </p:nvSpPr>
        <p:spPr>
          <a:xfrm>
            <a:off x="-8225314" y="5268810"/>
            <a:ext cx="456009" cy="456009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7" name="Text 14"/>
          <p:cNvSpPr/>
          <p:nvPr/>
        </p:nvSpPr>
        <p:spPr>
          <a:xfrm>
            <a:off x="-8088868" y="5344771"/>
            <a:ext cx="183118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-6882646" y="5243449"/>
            <a:ext cx="2627709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Svolta Architettonica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-6882646" y="5681718"/>
            <a:ext cx="6306860" cy="1296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Questi studi influenzarono profondamente il suo approccio architettonico, portandolo a ideare nuove tecniche basate sull'uso scientifico della prospettiva lineare e sull'applicazione di principi geometrici.</a:t>
            </a:r>
            <a:endParaRPr lang="en-US" sz="1550" dirty="0"/>
          </a:p>
        </p:txBody>
      </p:sp>
      <p:sp>
        <p:nvSpPr>
          <p:cNvPr id="20" name="Text 0">
            <a:extLst>
              <a:ext uri="{FF2B5EF4-FFF2-40B4-BE49-F238E27FC236}">
                <a16:creationId xmlns:a16="http://schemas.microsoft.com/office/drawing/2014/main" id="{60F5851E-D245-69A2-2513-304E09220366}"/>
              </a:ext>
            </a:extLst>
          </p:cNvPr>
          <p:cNvSpPr/>
          <p:nvPr/>
        </p:nvSpPr>
        <p:spPr>
          <a:xfrm>
            <a:off x="15318700" y="71199"/>
            <a:ext cx="7588806" cy="28746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500"/>
              </a:lnSpc>
              <a:buNone/>
            </a:pPr>
            <a:r>
              <a:rPr lang="en-US" sz="600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Filippo Brunelleschi: Genio del Rinascimento</a:t>
            </a:r>
            <a:endParaRPr lang="en-US" sz="6000" dirty="0"/>
          </a:p>
        </p:txBody>
      </p:sp>
      <p:sp>
        <p:nvSpPr>
          <p:cNvPr id="21" name="Text 1">
            <a:extLst>
              <a:ext uri="{FF2B5EF4-FFF2-40B4-BE49-F238E27FC236}">
                <a16:creationId xmlns:a16="http://schemas.microsoft.com/office/drawing/2014/main" id="{E286F86B-0482-B15C-C6EA-05E0548C33DF}"/>
              </a:ext>
            </a:extLst>
          </p:cNvPr>
          <p:cNvSpPr/>
          <p:nvPr/>
        </p:nvSpPr>
        <p:spPr>
          <a:xfrm>
            <a:off x="15536152" y="4490736"/>
            <a:ext cx="7588806" cy="24878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Filippo Brunelleschi, architetto e scultore italiano, è una figura chiave del Rinascimento fiorentino. Le sue opere innovative e il suo approccio rivoluzionario all'architettura hanno lasciato un'impronta indelebile sull'arte e sull'ingegneria del suo tempo. Questo genio del XV secolo è noto per le sue straordinarie creazioni, tra cui la maestosa Cupola del Duomo di Firenze e l'elegante Sagrestia Vecchia di San Lorenzo, che incarnano i principi di equilibrio, proporzione e razionalità tipici dell'estetica rinascimentale.</a:t>
            </a:r>
            <a:endParaRPr lang="en-US" sz="1700" dirty="0"/>
          </a:p>
        </p:txBody>
      </p:sp>
      <p:pic>
        <p:nvPicPr>
          <p:cNvPr id="24" name="Immagine 23">
            <a:extLst>
              <a:ext uri="{FF2B5EF4-FFF2-40B4-BE49-F238E27FC236}">
                <a16:creationId xmlns:a16="http://schemas.microsoft.com/office/drawing/2014/main" id="{21EE637C-58D5-7A22-4AEF-A050CA822C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87266" y="-8400574"/>
            <a:ext cx="5475249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255" y="719138"/>
            <a:ext cx="6709886" cy="633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Formazione e Prime Opere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1001792" y="1656517"/>
            <a:ext cx="22860" cy="5853827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5" name="Shape 2"/>
          <p:cNvSpPr/>
          <p:nvPr/>
        </p:nvSpPr>
        <p:spPr>
          <a:xfrm>
            <a:off x="1218367" y="2101096"/>
            <a:ext cx="709255" cy="22860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6" name="Shape 3"/>
          <p:cNvSpPr/>
          <p:nvPr/>
        </p:nvSpPr>
        <p:spPr>
          <a:xfrm>
            <a:off x="785217" y="1884521"/>
            <a:ext cx="456009" cy="456009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7" name="Text 4"/>
          <p:cNvSpPr/>
          <p:nvPr/>
        </p:nvSpPr>
        <p:spPr>
          <a:xfrm>
            <a:off x="941546" y="1960483"/>
            <a:ext cx="143351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2127885" y="1859161"/>
            <a:ext cx="2533412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Inizio Carriera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2127885" y="2297430"/>
            <a:ext cx="6306860" cy="648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Brunelleschi iniziò la sua carriera come orafo e scultore, partecipando al concorso del 1401 per le porte del Battistero di Firenze.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-7792164" y="3466561"/>
            <a:ext cx="709255" cy="22860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11" name="Shape 8"/>
          <p:cNvSpPr/>
          <p:nvPr/>
        </p:nvSpPr>
        <p:spPr>
          <a:xfrm>
            <a:off x="-8225314" y="3249986"/>
            <a:ext cx="456009" cy="456009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2" name="Text 9"/>
          <p:cNvSpPr/>
          <p:nvPr/>
        </p:nvSpPr>
        <p:spPr>
          <a:xfrm>
            <a:off x="-8089463" y="3325948"/>
            <a:ext cx="184190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-6882646" y="3224626"/>
            <a:ext cx="2533412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Viaggio a Roma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-6882646" y="3662895"/>
            <a:ext cx="6306860" cy="972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 il 1402 e il 1404, intraprese un viaggio a Roma con Donatello, studiando le antiche rovine romane e apprendendo l'arte e l'ingegneria classica.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-7792164" y="5485384"/>
            <a:ext cx="709255" cy="22860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16" name="Shape 13"/>
          <p:cNvSpPr/>
          <p:nvPr/>
        </p:nvSpPr>
        <p:spPr>
          <a:xfrm>
            <a:off x="-8225314" y="5268810"/>
            <a:ext cx="456009" cy="456009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7" name="Text 14"/>
          <p:cNvSpPr/>
          <p:nvPr/>
        </p:nvSpPr>
        <p:spPr>
          <a:xfrm>
            <a:off x="-8088868" y="5344771"/>
            <a:ext cx="183118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-6882646" y="5243449"/>
            <a:ext cx="2627709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Svolta Architettonica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-6882646" y="5681718"/>
            <a:ext cx="6306860" cy="1296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Questi studi influenzarono profondamente il suo approccio architettonico, portandolo a ideare nuove tecniche basate sull'uso scientifico della prospettiva lineare e sull'applicazione di principi geometrici.</a:t>
            </a:r>
            <a:endParaRPr lang="en-US" sz="1550" dirty="0"/>
          </a:p>
        </p:txBody>
      </p:sp>
    </p:spTree>
    <p:extLst>
      <p:ext uri="{BB962C8B-B14F-4D97-AF65-F5344CB8AC3E}">
        <p14:creationId xmlns:p14="http://schemas.microsoft.com/office/powerpoint/2010/main" val="8556328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255" y="719138"/>
            <a:ext cx="6709886" cy="633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Formazione e Prime Opere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1001792" y="1656517"/>
            <a:ext cx="22860" cy="5853827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5" name="Shape 2"/>
          <p:cNvSpPr/>
          <p:nvPr/>
        </p:nvSpPr>
        <p:spPr>
          <a:xfrm>
            <a:off x="1218367" y="2101096"/>
            <a:ext cx="709255" cy="22860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6" name="Shape 3"/>
          <p:cNvSpPr/>
          <p:nvPr/>
        </p:nvSpPr>
        <p:spPr>
          <a:xfrm>
            <a:off x="785217" y="1884521"/>
            <a:ext cx="456009" cy="456009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7" name="Text 4"/>
          <p:cNvSpPr/>
          <p:nvPr/>
        </p:nvSpPr>
        <p:spPr>
          <a:xfrm>
            <a:off x="941546" y="1960483"/>
            <a:ext cx="143351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2127885" y="1859161"/>
            <a:ext cx="2533412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Inizio Carriera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2127885" y="2297430"/>
            <a:ext cx="6306860" cy="648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Brunelleschi iniziò la sua carriera come orafo e scultore, partecipando al concorso del 1401 per le porte del Battistero di Firenze.</a:t>
            </a:r>
            <a:endParaRPr lang="en-US" sz="1550" dirty="0"/>
          </a:p>
        </p:txBody>
      </p:sp>
      <p:sp>
        <p:nvSpPr>
          <p:cNvPr id="22" name="Shape 7">
            <a:extLst>
              <a:ext uri="{FF2B5EF4-FFF2-40B4-BE49-F238E27FC236}">
                <a16:creationId xmlns:a16="http://schemas.microsoft.com/office/drawing/2014/main" id="{C7234D5C-A306-3470-B1AB-5CD5CC2EF79B}"/>
              </a:ext>
            </a:extLst>
          </p:cNvPr>
          <p:cNvSpPr/>
          <p:nvPr/>
        </p:nvSpPr>
        <p:spPr>
          <a:xfrm>
            <a:off x="1218367" y="3858994"/>
            <a:ext cx="709255" cy="22860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23" name="Shape 8">
            <a:extLst>
              <a:ext uri="{FF2B5EF4-FFF2-40B4-BE49-F238E27FC236}">
                <a16:creationId xmlns:a16="http://schemas.microsoft.com/office/drawing/2014/main" id="{C11C896A-6995-B136-C3AA-0F3E9EB603F9}"/>
              </a:ext>
            </a:extLst>
          </p:cNvPr>
          <p:cNvSpPr/>
          <p:nvPr/>
        </p:nvSpPr>
        <p:spPr>
          <a:xfrm>
            <a:off x="785217" y="3642419"/>
            <a:ext cx="456009" cy="456009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25" name="Text 9">
            <a:extLst>
              <a:ext uri="{FF2B5EF4-FFF2-40B4-BE49-F238E27FC236}">
                <a16:creationId xmlns:a16="http://schemas.microsoft.com/office/drawing/2014/main" id="{8F354C56-3BDD-12FB-CDA5-426080821EC2}"/>
              </a:ext>
            </a:extLst>
          </p:cNvPr>
          <p:cNvSpPr/>
          <p:nvPr/>
        </p:nvSpPr>
        <p:spPr>
          <a:xfrm>
            <a:off x="921068" y="3718381"/>
            <a:ext cx="184190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350" dirty="0"/>
          </a:p>
        </p:txBody>
      </p:sp>
      <p:sp>
        <p:nvSpPr>
          <p:cNvPr id="26" name="Text 10">
            <a:extLst>
              <a:ext uri="{FF2B5EF4-FFF2-40B4-BE49-F238E27FC236}">
                <a16:creationId xmlns:a16="http://schemas.microsoft.com/office/drawing/2014/main" id="{E6328466-0261-7639-5FF4-B1479C5E808C}"/>
              </a:ext>
            </a:extLst>
          </p:cNvPr>
          <p:cNvSpPr/>
          <p:nvPr/>
        </p:nvSpPr>
        <p:spPr>
          <a:xfrm>
            <a:off x="2127885" y="3617059"/>
            <a:ext cx="2533412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Viaggio a Roma</a:t>
            </a:r>
            <a:endParaRPr lang="en-US" sz="1950" dirty="0"/>
          </a:p>
        </p:txBody>
      </p:sp>
      <p:sp>
        <p:nvSpPr>
          <p:cNvPr id="27" name="Text 11">
            <a:extLst>
              <a:ext uri="{FF2B5EF4-FFF2-40B4-BE49-F238E27FC236}">
                <a16:creationId xmlns:a16="http://schemas.microsoft.com/office/drawing/2014/main" id="{D1EBE7CB-25DC-2D28-8A87-1564F250AD61}"/>
              </a:ext>
            </a:extLst>
          </p:cNvPr>
          <p:cNvSpPr/>
          <p:nvPr/>
        </p:nvSpPr>
        <p:spPr>
          <a:xfrm>
            <a:off x="2127885" y="4055328"/>
            <a:ext cx="6306860" cy="972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 il 1402 e il 1404, intraprese un viaggio a Roma con Donatello, studiando le antiche rovine romane e apprendendo l'arte e l'ingegneria classica.</a:t>
            </a:r>
            <a:endParaRPr lang="en-US" sz="1550" dirty="0"/>
          </a:p>
        </p:txBody>
      </p:sp>
      <p:sp>
        <p:nvSpPr>
          <p:cNvPr id="28" name="Shape 12">
            <a:extLst>
              <a:ext uri="{FF2B5EF4-FFF2-40B4-BE49-F238E27FC236}">
                <a16:creationId xmlns:a16="http://schemas.microsoft.com/office/drawing/2014/main" id="{CCDF68BE-6761-666D-D629-BF23F151743C}"/>
              </a:ext>
            </a:extLst>
          </p:cNvPr>
          <p:cNvSpPr/>
          <p:nvPr/>
        </p:nvSpPr>
        <p:spPr>
          <a:xfrm>
            <a:off x="-7792164" y="5485384"/>
            <a:ext cx="709255" cy="22860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29" name="Shape 13">
            <a:extLst>
              <a:ext uri="{FF2B5EF4-FFF2-40B4-BE49-F238E27FC236}">
                <a16:creationId xmlns:a16="http://schemas.microsoft.com/office/drawing/2014/main" id="{29006B24-1734-5793-B459-549ACEA4DEC2}"/>
              </a:ext>
            </a:extLst>
          </p:cNvPr>
          <p:cNvSpPr/>
          <p:nvPr/>
        </p:nvSpPr>
        <p:spPr>
          <a:xfrm>
            <a:off x="-8225314" y="5268810"/>
            <a:ext cx="456009" cy="456009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30" name="Text 14">
            <a:extLst>
              <a:ext uri="{FF2B5EF4-FFF2-40B4-BE49-F238E27FC236}">
                <a16:creationId xmlns:a16="http://schemas.microsoft.com/office/drawing/2014/main" id="{1FE5AFC8-8E35-EF7F-CD5B-1DCA6112757B}"/>
              </a:ext>
            </a:extLst>
          </p:cNvPr>
          <p:cNvSpPr/>
          <p:nvPr/>
        </p:nvSpPr>
        <p:spPr>
          <a:xfrm>
            <a:off x="-8088868" y="5344771"/>
            <a:ext cx="183118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350" dirty="0"/>
          </a:p>
        </p:txBody>
      </p:sp>
      <p:sp>
        <p:nvSpPr>
          <p:cNvPr id="31" name="Text 15">
            <a:extLst>
              <a:ext uri="{FF2B5EF4-FFF2-40B4-BE49-F238E27FC236}">
                <a16:creationId xmlns:a16="http://schemas.microsoft.com/office/drawing/2014/main" id="{731D1FAB-D74B-D587-8F98-0D525E80AB2D}"/>
              </a:ext>
            </a:extLst>
          </p:cNvPr>
          <p:cNvSpPr/>
          <p:nvPr/>
        </p:nvSpPr>
        <p:spPr>
          <a:xfrm>
            <a:off x="-6882646" y="5243449"/>
            <a:ext cx="2627709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Svolta Architettonica</a:t>
            </a:r>
            <a:endParaRPr lang="en-US" sz="1950" dirty="0"/>
          </a:p>
        </p:txBody>
      </p:sp>
      <p:sp>
        <p:nvSpPr>
          <p:cNvPr id="32" name="Text 16">
            <a:extLst>
              <a:ext uri="{FF2B5EF4-FFF2-40B4-BE49-F238E27FC236}">
                <a16:creationId xmlns:a16="http://schemas.microsoft.com/office/drawing/2014/main" id="{C71554B2-91EC-08BC-68BC-A71C48F5B880}"/>
              </a:ext>
            </a:extLst>
          </p:cNvPr>
          <p:cNvSpPr/>
          <p:nvPr/>
        </p:nvSpPr>
        <p:spPr>
          <a:xfrm>
            <a:off x="-6882646" y="5681718"/>
            <a:ext cx="6306860" cy="1296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Questi studi influenzarono profondamente il suo approccio architettonico, portandolo a ideare nuove tecniche basate sull'uso scientifico della prospettiva lineare e sull'applicazione di principi geometrici.</a:t>
            </a:r>
            <a:endParaRPr lang="en-US" sz="1550" dirty="0"/>
          </a:p>
        </p:txBody>
      </p:sp>
    </p:spTree>
    <p:extLst>
      <p:ext uri="{BB962C8B-B14F-4D97-AF65-F5344CB8AC3E}">
        <p14:creationId xmlns:p14="http://schemas.microsoft.com/office/powerpoint/2010/main" val="20095112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255" y="719138"/>
            <a:ext cx="6709886" cy="633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Formazione e Prime Opere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1001792" y="1656517"/>
            <a:ext cx="22860" cy="5853827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5" name="Shape 2"/>
          <p:cNvSpPr/>
          <p:nvPr/>
        </p:nvSpPr>
        <p:spPr>
          <a:xfrm>
            <a:off x="1218367" y="2101096"/>
            <a:ext cx="709255" cy="22860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6" name="Shape 3"/>
          <p:cNvSpPr/>
          <p:nvPr/>
        </p:nvSpPr>
        <p:spPr>
          <a:xfrm>
            <a:off x="785217" y="1884521"/>
            <a:ext cx="456009" cy="456009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7" name="Text 4"/>
          <p:cNvSpPr/>
          <p:nvPr/>
        </p:nvSpPr>
        <p:spPr>
          <a:xfrm>
            <a:off x="941546" y="1960483"/>
            <a:ext cx="143351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2127885" y="1859161"/>
            <a:ext cx="2533412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Inizio Carriera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2127885" y="2297430"/>
            <a:ext cx="6306860" cy="648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Brunelleschi iniziò la sua carriera come orafo e scultore, partecipando al concorso del 1401 per le porte del Battistero di Firenze.</a:t>
            </a:r>
            <a:endParaRPr lang="en-US" sz="1550" dirty="0"/>
          </a:p>
        </p:txBody>
      </p:sp>
      <p:sp>
        <p:nvSpPr>
          <p:cNvPr id="22" name="Shape 7">
            <a:extLst>
              <a:ext uri="{FF2B5EF4-FFF2-40B4-BE49-F238E27FC236}">
                <a16:creationId xmlns:a16="http://schemas.microsoft.com/office/drawing/2014/main" id="{C7234D5C-A306-3470-B1AB-5CD5CC2EF79B}"/>
              </a:ext>
            </a:extLst>
          </p:cNvPr>
          <p:cNvSpPr/>
          <p:nvPr/>
        </p:nvSpPr>
        <p:spPr>
          <a:xfrm>
            <a:off x="1218367" y="3858994"/>
            <a:ext cx="709255" cy="22860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23" name="Shape 8">
            <a:extLst>
              <a:ext uri="{FF2B5EF4-FFF2-40B4-BE49-F238E27FC236}">
                <a16:creationId xmlns:a16="http://schemas.microsoft.com/office/drawing/2014/main" id="{C11C896A-6995-B136-C3AA-0F3E9EB603F9}"/>
              </a:ext>
            </a:extLst>
          </p:cNvPr>
          <p:cNvSpPr/>
          <p:nvPr/>
        </p:nvSpPr>
        <p:spPr>
          <a:xfrm>
            <a:off x="785217" y="3642419"/>
            <a:ext cx="456009" cy="456009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25" name="Text 9">
            <a:extLst>
              <a:ext uri="{FF2B5EF4-FFF2-40B4-BE49-F238E27FC236}">
                <a16:creationId xmlns:a16="http://schemas.microsoft.com/office/drawing/2014/main" id="{8F354C56-3BDD-12FB-CDA5-426080821EC2}"/>
              </a:ext>
            </a:extLst>
          </p:cNvPr>
          <p:cNvSpPr/>
          <p:nvPr/>
        </p:nvSpPr>
        <p:spPr>
          <a:xfrm>
            <a:off x="921068" y="3718381"/>
            <a:ext cx="184190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350" dirty="0"/>
          </a:p>
        </p:txBody>
      </p:sp>
      <p:sp>
        <p:nvSpPr>
          <p:cNvPr id="26" name="Text 10">
            <a:extLst>
              <a:ext uri="{FF2B5EF4-FFF2-40B4-BE49-F238E27FC236}">
                <a16:creationId xmlns:a16="http://schemas.microsoft.com/office/drawing/2014/main" id="{E6328466-0261-7639-5FF4-B1479C5E808C}"/>
              </a:ext>
            </a:extLst>
          </p:cNvPr>
          <p:cNvSpPr/>
          <p:nvPr/>
        </p:nvSpPr>
        <p:spPr>
          <a:xfrm>
            <a:off x="2127885" y="3617059"/>
            <a:ext cx="2533412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Viaggio a Roma</a:t>
            </a:r>
            <a:endParaRPr lang="en-US" sz="1950" dirty="0"/>
          </a:p>
        </p:txBody>
      </p:sp>
      <p:sp>
        <p:nvSpPr>
          <p:cNvPr id="27" name="Text 11">
            <a:extLst>
              <a:ext uri="{FF2B5EF4-FFF2-40B4-BE49-F238E27FC236}">
                <a16:creationId xmlns:a16="http://schemas.microsoft.com/office/drawing/2014/main" id="{D1EBE7CB-25DC-2D28-8A87-1564F250AD61}"/>
              </a:ext>
            </a:extLst>
          </p:cNvPr>
          <p:cNvSpPr/>
          <p:nvPr/>
        </p:nvSpPr>
        <p:spPr>
          <a:xfrm>
            <a:off x="2127885" y="4055328"/>
            <a:ext cx="6306860" cy="972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 il 1402 e il 1404, intraprese un viaggio a Roma con Donatello, studiando le antiche rovine romane e apprendendo l'arte e l'ingegneria classica.</a:t>
            </a:r>
            <a:endParaRPr lang="en-US" sz="1550" dirty="0"/>
          </a:p>
        </p:txBody>
      </p:sp>
      <p:sp>
        <p:nvSpPr>
          <p:cNvPr id="28" name="Shape 12">
            <a:extLst>
              <a:ext uri="{FF2B5EF4-FFF2-40B4-BE49-F238E27FC236}">
                <a16:creationId xmlns:a16="http://schemas.microsoft.com/office/drawing/2014/main" id="{CCDF68BE-6761-666D-D629-BF23F151743C}"/>
              </a:ext>
            </a:extLst>
          </p:cNvPr>
          <p:cNvSpPr/>
          <p:nvPr/>
        </p:nvSpPr>
        <p:spPr>
          <a:xfrm>
            <a:off x="1218367" y="5857400"/>
            <a:ext cx="709255" cy="22860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29" name="Shape 13">
            <a:extLst>
              <a:ext uri="{FF2B5EF4-FFF2-40B4-BE49-F238E27FC236}">
                <a16:creationId xmlns:a16="http://schemas.microsoft.com/office/drawing/2014/main" id="{29006B24-1734-5793-B459-549ACEA4DEC2}"/>
              </a:ext>
            </a:extLst>
          </p:cNvPr>
          <p:cNvSpPr/>
          <p:nvPr/>
        </p:nvSpPr>
        <p:spPr>
          <a:xfrm>
            <a:off x="785217" y="5640826"/>
            <a:ext cx="456009" cy="456009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30" name="Text 14">
            <a:extLst>
              <a:ext uri="{FF2B5EF4-FFF2-40B4-BE49-F238E27FC236}">
                <a16:creationId xmlns:a16="http://schemas.microsoft.com/office/drawing/2014/main" id="{1FE5AFC8-8E35-EF7F-CD5B-1DCA6112757B}"/>
              </a:ext>
            </a:extLst>
          </p:cNvPr>
          <p:cNvSpPr/>
          <p:nvPr/>
        </p:nvSpPr>
        <p:spPr>
          <a:xfrm>
            <a:off x="921663" y="5716787"/>
            <a:ext cx="183118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350" dirty="0"/>
          </a:p>
        </p:txBody>
      </p:sp>
      <p:sp>
        <p:nvSpPr>
          <p:cNvPr id="31" name="Text 15">
            <a:extLst>
              <a:ext uri="{FF2B5EF4-FFF2-40B4-BE49-F238E27FC236}">
                <a16:creationId xmlns:a16="http://schemas.microsoft.com/office/drawing/2014/main" id="{731D1FAB-D74B-D587-8F98-0D525E80AB2D}"/>
              </a:ext>
            </a:extLst>
          </p:cNvPr>
          <p:cNvSpPr/>
          <p:nvPr/>
        </p:nvSpPr>
        <p:spPr>
          <a:xfrm>
            <a:off x="2127885" y="5615465"/>
            <a:ext cx="2627709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Svolta Architettonica</a:t>
            </a:r>
            <a:endParaRPr lang="en-US" sz="1950" dirty="0"/>
          </a:p>
        </p:txBody>
      </p:sp>
      <p:sp>
        <p:nvSpPr>
          <p:cNvPr id="32" name="Text 16">
            <a:extLst>
              <a:ext uri="{FF2B5EF4-FFF2-40B4-BE49-F238E27FC236}">
                <a16:creationId xmlns:a16="http://schemas.microsoft.com/office/drawing/2014/main" id="{C71554B2-91EC-08BC-68BC-A71C48F5B880}"/>
              </a:ext>
            </a:extLst>
          </p:cNvPr>
          <p:cNvSpPr/>
          <p:nvPr/>
        </p:nvSpPr>
        <p:spPr>
          <a:xfrm>
            <a:off x="2127885" y="6053734"/>
            <a:ext cx="6306860" cy="1296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Questi studi influenzarono profondamente il suo approccio architettonico, portandolo a ideare nuove tecniche basate sull'uso scientifico della prospettiva lineare e sull'applicazione di principi geometrici.</a:t>
            </a:r>
            <a:endParaRPr lang="en-US" sz="1550" dirty="0"/>
          </a:p>
        </p:txBody>
      </p:sp>
      <p:pic>
        <p:nvPicPr>
          <p:cNvPr id="10" name="Image 0" descr="preencoded.png">
            <a:extLst>
              <a:ext uri="{FF2B5EF4-FFF2-40B4-BE49-F238E27FC236}">
                <a16:creationId xmlns:a16="http://schemas.microsoft.com/office/drawing/2014/main" id="{257574A7-60B8-6E49-60D1-4FF9754F4B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258889"/>
            <a:ext cx="5486400" cy="822960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9E4DEDAA-C963-2337-ED71-8696A28F2B7F}"/>
              </a:ext>
            </a:extLst>
          </p:cNvPr>
          <p:cNvSpPr/>
          <p:nvPr/>
        </p:nvSpPr>
        <p:spPr>
          <a:xfrm>
            <a:off x="9144000" y="8886348"/>
            <a:ext cx="6525697" cy="649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Innovazioni e Prospettive</a:t>
            </a:r>
            <a:endParaRPr lang="en-US" sz="4050" dirty="0"/>
          </a:p>
        </p:txBody>
      </p:sp>
      <p:sp>
        <p:nvSpPr>
          <p:cNvPr id="38" name="Shape 1">
            <a:extLst>
              <a:ext uri="{FF2B5EF4-FFF2-40B4-BE49-F238E27FC236}">
                <a16:creationId xmlns:a16="http://schemas.microsoft.com/office/drawing/2014/main" id="{5C1C8D12-84FA-E43A-08CB-3B75A19BF511}"/>
              </a:ext>
            </a:extLst>
          </p:cNvPr>
          <p:cNvSpPr/>
          <p:nvPr/>
        </p:nvSpPr>
        <p:spPr>
          <a:xfrm>
            <a:off x="15538489" y="1084183"/>
            <a:ext cx="7690009" cy="1861661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39" name="Text 2">
            <a:extLst>
              <a:ext uri="{FF2B5EF4-FFF2-40B4-BE49-F238E27FC236}">
                <a16:creationId xmlns:a16="http://schemas.microsoft.com/office/drawing/2014/main" id="{4670129D-1CDC-B742-7E19-BCDC82567C8A}"/>
              </a:ext>
            </a:extLst>
          </p:cNvPr>
          <p:cNvSpPr/>
          <p:nvPr/>
        </p:nvSpPr>
        <p:spPr>
          <a:xfrm>
            <a:off x="15746134" y="1291828"/>
            <a:ext cx="2596753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Prospettiva Lineare</a:t>
            </a:r>
            <a:endParaRPr lang="en-US" sz="2000" dirty="0"/>
          </a:p>
        </p:txBody>
      </p:sp>
      <p:sp>
        <p:nvSpPr>
          <p:cNvPr id="40" name="Text 3">
            <a:extLst>
              <a:ext uri="{FF2B5EF4-FFF2-40B4-BE49-F238E27FC236}">
                <a16:creationId xmlns:a16="http://schemas.microsoft.com/office/drawing/2014/main" id="{14DA78B3-17FC-7119-34E9-FC0F0FDF7103}"/>
              </a:ext>
            </a:extLst>
          </p:cNvPr>
          <p:cNvSpPr/>
          <p:nvPr/>
        </p:nvSpPr>
        <p:spPr>
          <a:xfrm>
            <a:off x="15746134" y="1740932"/>
            <a:ext cx="7274719" cy="997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Una delle più grandi innovazioni di Brunelleschi fu l'invenzione della prospettiva lineare, che permetteva di rappresentare lo spazio tridimensionale su superfici bidimensionali.</a:t>
            </a:r>
            <a:endParaRPr lang="en-US" sz="1600" dirty="0"/>
          </a:p>
        </p:txBody>
      </p:sp>
      <p:sp>
        <p:nvSpPr>
          <p:cNvPr id="41" name="Shape 4">
            <a:extLst>
              <a:ext uri="{FF2B5EF4-FFF2-40B4-BE49-F238E27FC236}">
                <a16:creationId xmlns:a16="http://schemas.microsoft.com/office/drawing/2014/main" id="{C5CDB589-DD51-6B0D-68E0-7943A6D115C1}"/>
              </a:ext>
            </a:extLst>
          </p:cNvPr>
          <p:cNvSpPr/>
          <p:nvPr/>
        </p:nvSpPr>
        <p:spPr>
          <a:xfrm>
            <a:off x="15538489" y="3153490"/>
            <a:ext cx="7690009" cy="1861661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42" name="Text 5">
            <a:extLst>
              <a:ext uri="{FF2B5EF4-FFF2-40B4-BE49-F238E27FC236}">
                <a16:creationId xmlns:a16="http://schemas.microsoft.com/office/drawing/2014/main" id="{5D544730-6E91-4697-E1A8-A0CC6CFD81B7}"/>
              </a:ext>
            </a:extLst>
          </p:cNvPr>
          <p:cNvSpPr/>
          <p:nvPr/>
        </p:nvSpPr>
        <p:spPr>
          <a:xfrm>
            <a:off x="15746134" y="3361135"/>
            <a:ext cx="2596753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Impatto sull'Arte</a:t>
            </a:r>
            <a:endParaRPr lang="en-US" sz="2000" dirty="0"/>
          </a:p>
        </p:txBody>
      </p:sp>
      <p:sp>
        <p:nvSpPr>
          <p:cNvPr id="43" name="Text 6">
            <a:extLst>
              <a:ext uri="{FF2B5EF4-FFF2-40B4-BE49-F238E27FC236}">
                <a16:creationId xmlns:a16="http://schemas.microsoft.com/office/drawing/2014/main" id="{2D9707A8-AF0A-840F-F2D7-1E935692D121}"/>
              </a:ext>
            </a:extLst>
          </p:cNvPr>
          <p:cNvSpPr/>
          <p:nvPr/>
        </p:nvSpPr>
        <p:spPr>
          <a:xfrm>
            <a:off x="15746134" y="3810238"/>
            <a:ext cx="7274719" cy="997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Questo strumento divenne fondamentale per la pittura e l'architettura del Rinascimento, rivoluzionando il modo in cui gli artisti rappresentavano lo spazio e la profondità.</a:t>
            </a:r>
            <a:endParaRPr lang="en-US" sz="1600" dirty="0"/>
          </a:p>
        </p:txBody>
      </p:sp>
      <p:sp>
        <p:nvSpPr>
          <p:cNvPr id="44" name="Shape 7">
            <a:extLst>
              <a:ext uri="{FF2B5EF4-FFF2-40B4-BE49-F238E27FC236}">
                <a16:creationId xmlns:a16="http://schemas.microsoft.com/office/drawing/2014/main" id="{44CA6408-CEB3-BE9C-B539-7BAE30ED29D7}"/>
              </a:ext>
            </a:extLst>
          </p:cNvPr>
          <p:cNvSpPr/>
          <p:nvPr/>
        </p:nvSpPr>
        <p:spPr>
          <a:xfrm>
            <a:off x="15538489" y="5222796"/>
            <a:ext cx="7690009" cy="1861661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45" name="Text 8">
            <a:extLst>
              <a:ext uri="{FF2B5EF4-FFF2-40B4-BE49-F238E27FC236}">
                <a16:creationId xmlns:a16="http://schemas.microsoft.com/office/drawing/2014/main" id="{AB8DA118-2249-C687-395C-0D9CB3D28681}"/>
              </a:ext>
            </a:extLst>
          </p:cNvPr>
          <p:cNvSpPr/>
          <p:nvPr/>
        </p:nvSpPr>
        <p:spPr>
          <a:xfrm>
            <a:off x="15746134" y="5430441"/>
            <a:ext cx="3665220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Applicazioni Architettoniche</a:t>
            </a:r>
            <a:endParaRPr lang="en-US" sz="2000" dirty="0"/>
          </a:p>
        </p:txBody>
      </p:sp>
      <p:sp>
        <p:nvSpPr>
          <p:cNvPr id="46" name="Text 9">
            <a:extLst>
              <a:ext uri="{FF2B5EF4-FFF2-40B4-BE49-F238E27FC236}">
                <a16:creationId xmlns:a16="http://schemas.microsoft.com/office/drawing/2014/main" id="{B793BEF3-8A76-ED2E-F817-9AB842DFBF9F}"/>
              </a:ext>
            </a:extLst>
          </p:cNvPr>
          <p:cNvSpPr/>
          <p:nvPr/>
        </p:nvSpPr>
        <p:spPr>
          <a:xfrm>
            <a:off x="15746134" y="5879545"/>
            <a:ext cx="7274719" cy="997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Brunelleschi applicò questi principi nelle sue opere architettoniche, creando spazi armonici e proporzionati che riflettevano la sua comprensione della geometria e della prospettiva.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157322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3396" y="634246"/>
            <a:ext cx="6525697" cy="649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Innovazioni e Prospettive</a:t>
            </a:r>
            <a:endParaRPr lang="en-US" sz="4050" dirty="0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55CBAF18-014E-FC24-0951-DEEF9D6077FB}"/>
              </a:ext>
            </a:extLst>
          </p:cNvPr>
          <p:cNvSpPr/>
          <p:nvPr/>
        </p:nvSpPr>
        <p:spPr>
          <a:xfrm>
            <a:off x="12846205" y="7683190"/>
            <a:ext cx="1683834" cy="468351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4" name="Image 0" descr="preencoded.png">
            <a:extLst>
              <a:ext uri="{FF2B5EF4-FFF2-40B4-BE49-F238E27FC236}">
                <a16:creationId xmlns:a16="http://schemas.microsoft.com/office/drawing/2014/main" id="{70CF1664-7FC8-D5E0-AA61-8902411B4F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-8359093"/>
            <a:ext cx="5486400" cy="8229600"/>
          </a:xfrm>
          <a:prstGeom prst="rect">
            <a:avLst/>
          </a:prstGeom>
        </p:spPr>
      </p:pic>
      <p:sp>
        <p:nvSpPr>
          <p:cNvPr id="15" name="Text 0">
            <a:extLst>
              <a:ext uri="{FF2B5EF4-FFF2-40B4-BE49-F238E27FC236}">
                <a16:creationId xmlns:a16="http://schemas.microsoft.com/office/drawing/2014/main" id="{318085CF-38E5-B085-A8A4-10D72376EC7E}"/>
              </a:ext>
            </a:extLst>
          </p:cNvPr>
          <p:cNvSpPr/>
          <p:nvPr/>
        </p:nvSpPr>
        <p:spPr>
          <a:xfrm>
            <a:off x="605314" y="-1859105"/>
            <a:ext cx="6709886" cy="633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Formazione e Prime Opere</a:t>
            </a:r>
            <a:endParaRPr lang="en-US" sz="3950" dirty="0"/>
          </a:p>
        </p:txBody>
      </p:sp>
      <p:sp>
        <p:nvSpPr>
          <p:cNvPr id="16" name="Shape 1">
            <a:extLst>
              <a:ext uri="{FF2B5EF4-FFF2-40B4-BE49-F238E27FC236}">
                <a16:creationId xmlns:a16="http://schemas.microsoft.com/office/drawing/2014/main" id="{75B8DB82-BB87-39A1-5152-5D60C9AC02F3}"/>
              </a:ext>
            </a:extLst>
          </p:cNvPr>
          <p:cNvSpPr/>
          <p:nvPr/>
        </p:nvSpPr>
        <p:spPr>
          <a:xfrm>
            <a:off x="-7999807" y="1599417"/>
            <a:ext cx="22860" cy="5853827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17" name="Shape 2">
            <a:extLst>
              <a:ext uri="{FF2B5EF4-FFF2-40B4-BE49-F238E27FC236}">
                <a16:creationId xmlns:a16="http://schemas.microsoft.com/office/drawing/2014/main" id="{A04933AC-75FC-2044-1C42-653A815AE021}"/>
              </a:ext>
            </a:extLst>
          </p:cNvPr>
          <p:cNvSpPr/>
          <p:nvPr/>
        </p:nvSpPr>
        <p:spPr>
          <a:xfrm>
            <a:off x="-7783232" y="2043996"/>
            <a:ext cx="709255" cy="22860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18" name="Shape 3">
            <a:extLst>
              <a:ext uri="{FF2B5EF4-FFF2-40B4-BE49-F238E27FC236}">
                <a16:creationId xmlns:a16="http://schemas.microsoft.com/office/drawing/2014/main" id="{9A74A250-ABEB-D392-74BA-5C9EBDED3A59}"/>
              </a:ext>
            </a:extLst>
          </p:cNvPr>
          <p:cNvSpPr/>
          <p:nvPr/>
        </p:nvSpPr>
        <p:spPr>
          <a:xfrm>
            <a:off x="-8216382" y="1827421"/>
            <a:ext cx="456009" cy="456009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4202827F-3E2B-4349-1D14-37545FDCAB4C}"/>
              </a:ext>
            </a:extLst>
          </p:cNvPr>
          <p:cNvSpPr/>
          <p:nvPr/>
        </p:nvSpPr>
        <p:spPr>
          <a:xfrm>
            <a:off x="-8060053" y="1903383"/>
            <a:ext cx="143351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350" dirty="0"/>
          </a:p>
        </p:txBody>
      </p:sp>
      <p:sp>
        <p:nvSpPr>
          <p:cNvPr id="20" name="Text 5">
            <a:extLst>
              <a:ext uri="{FF2B5EF4-FFF2-40B4-BE49-F238E27FC236}">
                <a16:creationId xmlns:a16="http://schemas.microsoft.com/office/drawing/2014/main" id="{51B946CE-4BF1-4A73-9818-9D5B43B39086}"/>
              </a:ext>
            </a:extLst>
          </p:cNvPr>
          <p:cNvSpPr/>
          <p:nvPr/>
        </p:nvSpPr>
        <p:spPr>
          <a:xfrm>
            <a:off x="-6873714" y="1802061"/>
            <a:ext cx="2533412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Inizio Carriera</a:t>
            </a:r>
            <a:endParaRPr lang="en-US" sz="1950" dirty="0"/>
          </a:p>
        </p:txBody>
      </p:sp>
      <p:sp>
        <p:nvSpPr>
          <p:cNvPr id="21" name="Text 6">
            <a:extLst>
              <a:ext uri="{FF2B5EF4-FFF2-40B4-BE49-F238E27FC236}">
                <a16:creationId xmlns:a16="http://schemas.microsoft.com/office/drawing/2014/main" id="{3208C96A-4F13-82DC-EACC-8DCEE603F4C0}"/>
              </a:ext>
            </a:extLst>
          </p:cNvPr>
          <p:cNvSpPr/>
          <p:nvPr/>
        </p:nvSpPr>
        <p:spPr>
          <a:xfrm>
            <a:off x="-6873714" y="2240330"/>
            <a:ext cx="6306860" cy="648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Brunelleschi iniziò la sua carriera come orafo e scultore, partecipando al concorso del 1401 per le porte del Battistero di Firenze.</a:t>
            </a:r>
            <a:endParaRPr lang="en-US" sz="1550" dirty="0"/>
          </a:p>
        </p:txBody>
      </p:sp>
      <p:sp>
        <p:nvSpPr>
          <p:cNvPr id="22" name="Shape 7">
            <a:extLst>
              <a:ext uri="{FF2B5EF4-FFF2-40B4-BE49-F238E27FC236}">
                <a16:creationId xmlns:a16="http://schemas.microsoft.com/office/drawing/2014/main" id="{B07C6D5C-AD76-DF58-26D3-3097829F5A20}"/>
              </a:ext>
            </a:extLst>
          </p:cNvPr>
          <p:cNvSpPr/>
          <p:nvPr/>
        </p:nvSpPr>
        <p:spPr>
          <a:xfrm>
            <a:off x="1218367" y="3858994"/>
            <a:ext cx="709255" cy="22860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23" name="Shape 8">
            <a:extLst>
              <a:ext uri="{FF2B5EF4-FFF2-40B4-BE49-F238E27FC236}">
                <a16:creationId xmlns:a16="http://schemas.microsoft.com/office/drawing/2014/main" id="{80379045-5F99-925C-CF00-B42CE78D2719}"/>
              </a:ext>
            </a:extLst>
          </p:cNvPr>
          <p:cNvSpPr/>
          <p:nvPr/>
        </p:nvSpPr>
        <p:spPr>
          <a:xfrm>
            <a:off x="-8216382" y="3585319"/>
            <a:ext cx="456009" cy="456009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24" name="Text 9">
            <a:extLst>
              <a:ext uri="{FF2B5EF4-FFF2-40B4-BE49-F238E27FC236}">
                <a16:creationId xmlns:a16="http://schemas.microsoft.com/office/drawing/2014/main" id="{FE05DB25-DDBF-EC8C-C379-3A4A51DD362F}"/>
              </a:ext>
            </a:extLst>
          </p:cNvPr>
          <p:cNvSpPr/>
          <p:nvPr/>
        </p:nvSpPr>
        <p:spPr>
          <a:xfrm>
            <a:off x="-8080531" y="3661281"/>
            <a:ext cx="184190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350" dirty="0"/>
          </a:p>
        </p:txBody>
      </p:sp>
      <p:sp>
        <p:nvSpPr>
          <p:cNvPr id="25" name="Text 10">
            <a:extLst>
              <a:ext uri="{FF2B5EF4-FFF2-40B4-BE49-F238E27FC236}">
                <a16:creationId xmlns:a16="http://schemas.microsoft.com/office/drawing/2014/main" id="{E1DCAEEA-C8D8-70C7-2A71-37EBF183BA61}"/>
              </a:ext>
            </a:extLst>
          </p:cNvPr>
          <p:cNvSpPr/>
          <p:nvPr/>
        </p:nvSpPr>
        <p:spPr>
          <a:xfrm>
            <a:off x="-6873714" y="3559959"/>
            <a:ext cx="2533412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Viaggio a Roma</a:t>
            </a:r>
            <a:endParaRPr lang="en-US" sz="1950" dirty="0"/>
          </a:p>
        </p:txBody>
      </p:sp>
      <p:sp>
        <p:nvSpPr>
          <p:cNvPr id="26" name="Text 11">
            <a:extLst>
              <a:ext uri="{FF2B5EF4-FFF2-40B4-BE49-F238E27FC236}">
                <a16:creationId xmlns:a16="http://schemas.microsoft.com/office/drawing/2014/main" id="{1C485092-24AB-9E98-2C7D-95CF26EF233E}"/>
              </a:ext>
            </a:extLst>
          </p:cNvPr>
          <p:cNvSpPr/>
          <p:nvPr/>
        </p:nvSpPr>
        <p:spPr>
          <a:xfrm>
            <a:off x="-6873714" y="3998228"/>
            <a:ext cx="6306860" cy="972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 il 1402 e il 1404, intraprese un viaggio a Roma con Donatello, studiando le antiche rovine romane e apprendendo l'arte e l'ingegneria classica.</a:t>
            </a:r>
            <a:endParaRPr lang="en-US" sz="1550" dirty="0"/>
          </a:p>
        </p:txBody>
      </p:sp>
      <p:sp>
        <p:nvSpPr>
          <p:cNvPr id="27" name="Shape 12">
            <a:extLst>
              <a:ext uri="{FF2B5EF4-FFF2-40B4-BE49-F238E27FC236}">
                <a16:creationId xmlns:a16="http://schemas.microsoft.com/office/drawing/2014/main" id="{AC25E4F9-6106-AE9D-B91D-A57A3293BC61}"/>
              </a:ext>
            </a:extLst>
          </p:cNvPr>
          <p:cNvSpPr/>
          <p:nvPr/>
        </p:nvSpPr>
        <p:spPr>
          <a:xfrm>
            <a:off x="-7783232" y="5800300"/>
            <a:ext cx="709255" cy="22860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28" name="Shape 13">
            <a:extLst>
              <a:ext uri="{FF2B5EF4-FFF2-40B4-BE49-F238E27FC236}">
                <a16:creationId xmlns:a16="http://schemas.microsoft.com/office/drawing/2014/main" id="{CCA82BCD-602C-09AA-5A45-5C7E05645CF2}"/>
              </a:ext>
            </a:extLst>
          </p:cNvPr>
          <p:cNvSpPr/>
          <p:nvPr/>
        </p:nvSpPr>
        <p:spPr>
          <a:xfrm>
            <a:off x="-8216382" y="5583726"/>
            <a:ext cx="456009" cy="456009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29" name="Text 14">
            <a:extLst>
              <a:ext uri="{FF2B5EF4-FFF2-40B4-BE49-F238E27FC236}">
                <a16:creationId xmlns:a16="http://schemas.microsoft.com/office/drawing/2014/main" id="{36415EC3-C85B-E028-026E-4441F25FC3A3}"/>
              </a:ext>
            </a:extLst>
          </p:cNvPr>
          <p:cNvSpPr/>
          <p:nvPr/>
        </p:nvSpPr>
        <p:spPr>
          <a:xfrm>
            <a:off x="-8079936" y="5659687"/>
            <a:ext cx="183118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350" dirty="0"/>
          </a:p>
        </p:txBody>
      </p:sp>
      <p:sp>
        <p:nvSpPr>
          <p:cNvPr id="30" name="Text 15">
            <a:extLst>
              <a:ext uri="{FF2B5EF4-FFF2-40B4-BE49-F238E27FC236}">
                <a16:creationId xmlns:a16="http://schemas.microsoft.com/office/drawing/2014/main" id="{23BABCDD-BB8D-EAA1-4FF1-879E90CB308E}"/>
              </a:ext>
            </a:extLst>
          </p:cNvPr>
          <p:cNvSpPr/>
          <p:nvPr/>
        </p:nvSpPr>
        <p:spPr>
          <a:xfrm>
            <a:off x="-6873714" y="5558365"/>
            <a:ext cx="2627709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Svolta Architettonica</a:t>
            </a:r>
            <a:endParaRPr lang="en-US" sz="1950" dirty="0"/>
          </a:p>
        </p:txBody>
      </p:sp>
      <p:sp>
        <p:nvSpPr>
          <p:cNvPr id="31" name="Text 16">
            <a:extLst>
              <a:ext uri="{FF2B5EF4-FFF2-40B4-BE49-F238E27FC236}">
                <a16:creationId xmlns:a16="http://schemas.microsoft.com/office/drawing/2014/main" id="{7B9D4FA0-0634-2CC2-C16B-3D7448796E26}"/>
              </a:ext>
            </a:extLst>
          </p:cNvPr>
          <p:cNvSpPr/>
          <p:nvPr/>
        </p:nvSpPr>
        <p:spPr>
          <a:xfrm>
            <a:off x="-6873714" y="5996634"/>
            <a:ext cx="6306860" cy="1296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Questi studi influenzarono profondamente il suo approccio architettonico, portandolo a ideare nuove tecniche basate sull'uso scientifico della prospettiva lineare e sull'applicazione di principi geometrici.</a:t>
            </a:r>
            <a:endParaRPr lang="en-US" sz="1550" dirty="0"/>
          </a:p>
        </p:txBody>
      </p:sp>
      <p:sp>
        <p:nvSpPr>
          <p:cNvPr id="32" name="Shape 1">
            <a:extLst>
              <a:ext uri="{FF2B5EF4-FFF2-40B4-BE49-F238E27FC236}">
                <a16:creationId xmlns:a16="http://schemas.microsoft.com/office/drawing/2014/main" id="{61A29D44-8118-28E5-3490-86FDAB066253}"/>
              </a:ext>
            </a:extLst>
          </p:cNvPr>
          <p:cNvSpPr/>
          <p:nvPr/>
        </p:nvSpPr>
        <p:spPr>
          <a:xfrm>
            <a:off x="15538489" y="1084183"/>
            <a:ext cx="7690009" cy="1861661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33" name="Text 2">
            <a:extLst>
              <a:ext uri="{FF2B5EF4-FFF2-40B4-BE49-F238E27FC236}">
                <a16:creationId xmlns:a16="http://schemas.microsoft.com/office/drawing/2014/main" id="{5D822562-9144-4CC0-2329-30085B7E64D5}"/>
              </a:ext>
            </a:extLst>
          </p:cNvPr>
          <p:cNvSpPr/>
          <p:nvPr/>
        </p:nvSpPr>
        <p:spPr>
          <a:xfrm>
            <a:off x="15746134" y="1291828"/>
            <a:ext cx="2596753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Prospettiva Lineare</a:t>
            </a:r>
            <a:endParaRPr lang="en-US" sz="2000" dirty="0"/>
          </a:p>
        </p:txBody>
      </p:sp>
      <p:sp>
        <p:nvSpPr>
          <p:cNvPr id="34" name="Text 3">
            <a:extLst>
              <a:ext uri="{FF2B5EF4-FFF2-40B4-BE49-F238E27FC236}">
                <a16:creationId xmlns:a16="http://schemas.microsoft.com/office/drawing/2014/main" id="{0CFD6F51-5986-5988-4D11-A71D8AFDBAA6}"/>
              </a:ext>
            </a:extLst>
          </p:cNvPr>
          <p:cNvSpPr/>
          <p:nvPr/>
        </p:nvSpPr>
        <p:spPr>
          <a:xfrm>
            <a:off x="15746134" y="1740932"/>
            <a:ext cx="7274719" cy="997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Una delle più grandi innovazioni di Brunelleschi fu l'invenzione della prospettiva lineare, che permetteva di rappresentare lo spazio tridimensionale su superfici bidimensionali.</a:t>
            </a:r>
            <a:endParaRPr lang="en-US" sz="1600" dirty="0"/>
          </a:p>
        </p:txBody>
      </p:sp>
      <p:sp>
        <p:nvSpPr>
          <p:cNvPr id="35" name="Shape 4">
            <a:extLst>
              <a:ext uri="{FF2B5EF4-FFF2-40B4-BE49-F238E27FC236}">
                <a16:creationId xmlns:a16="http://schemas.microsoft.com/office/drawing/2014/main" id="{8871D44C-4D68-F9FD-C0ED-0CE6DA72A515}"/>
              </a:ext>
            </a:extLst>
          </p:cNvPr>
          <p:cNvSpPr/>
          <p:nvPr/>
        </p:nvSpPr>
        <p:spPr>
          <a:xfrm>
            <a:off x="15538489" y="3153490"/>
            <a:ext cx="7690009" cy="1861661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36" name="Text 5">
            <a:extLst>
              <a:ext uri="{FF2B5EF4-FFF2-40B4-BE49-F238E27FC236}">
                <a16:creationId xmlns:a16="http://schemas.microsoft.com/office/drawing/2014/main" id="{0F47B053-F8DB-1F8F-8F00-00931DCF3665}"/>
              </a:ext>
            </a:extLst>
          </p:cNvPr>
          <p:cNvSpPr/>
          <p:nvPr/>
        </p:nvSpPr>
        <p:spPr>
          <a:xfrm>
            <a:off x="15746134" y="3361135"/>
            <a:ext cx="2596753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Impatto sull'Arte</a:t>
            </a:r>
            <a:endParaRPr lang="en-US" sz="2000" dirty="0"/>
          </a:p>
        </p:txBody>
      </p:sp>
      <p:sp>
        <p:nvSpPr>
          <p:cNvPr id="37" name="Text 6">
            <a:extLst>
              <a:ext uri="{FF2B5EF4-FFF2-40B4-BE49-F238E27FC236}">
                <a16:creationId xmlns:a16="http://schemas.microsoft.com/office/drawing/2014/main" id="{D5820AFE-C4D1-8420-CB90-2BA5DDC77533}"/>
              </a:ext>
            </a:extLst>
          </p:cNvPr>
          <p:cNvSpPr/>
          <p:nvPr/>
        </p:nvSpPr>
        <p:spPr>
          <a:xfrm>
            <a:off x="15746134" y="3810238"/>
            <a:ext cx="7274719" cy="997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Questo strumento divenne fondamentale per la pittura e l'architettura del Rinascimento, rivoluzionando il modo in cui gli artisti rappresentavano lo spazio e la profondità.</a:t>
            </a:r>
            <a:endParaRPr lang="en-US" sz="1600" dirty="0"/>
          </a:p>
        </p:txBody>
      </p:sp>
      <p:sp>
        <p:nvSpPr>
          <p:cNvPr id="38" name="Shape 7">
            <a:extLst>
              <a:ext uri="{FF2B5EF4-FFF2-40B4-BE49-F238E27FC236}">
                <a16:creationId xmlns:a16="http://schemas.microsoft.com/office/drawing/2014/main" id="{97AECE91-D358-4948-139E-39900C6A63F0}"/>
              </a:ext>
            </a:extLst>
          </p:cNvPr>
          <p:cNvSpPr/>
          <p:nvPr/>
        </p:nvSpPr>
        <p:spPr>
          <a:xfrm>
            <a:off x="15538489" y="5222796"/>
            <a:ext cx="7690009" cy="1861661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39" name="Text 8">
            <a:extLst>
              <a:ext uri="{FF2B5EF4-FFF2-40B4-BE49-F238E27FC236}">
                <a16:creationId xmlns:a16="http://schemas.microsoft.com/office/drawing/2014/main" id="{A1396613-9188-D0BE-9092-30323692FAD8}"/>
              </a:ext>
            </a:extLst>
          </p:cNvPr>
          <p:cNvSpPr/>
          <p:nvPr/>
        </p:nvSpPr>
        <p:spPr>
          <a:xfrm>
            <a:off x="15746134" y="5430441"/>
            <a:ext cx="3665220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Applicazioni Architettoniche</a:t>
            </a:r>
            <a:endParaRPr lang="en-US" sz="2000" dirty="0"/>
          </a:p>
        </p:txBody>
      </p:sp>
      <p:sp>
        <p:nvSpPr>
          <p:cNvPr id="40" name="Text 9">
            <a:extLst>
              <a:ext uri="{FF2B5EF4-FFF2-40B4-BE49-F238E27FC236}">
                <a16:creationId xmlns:a16="http://schemas.microsoft.com/office/drawing/2014/main" id="{FEC05AD1-0D7D-A9E9-B4AF-3ABB559BA21C}"/>
              </a:ext>
            </a:extLst>
          </p:cNvPr>
          <p:cNvSpPr/>
          <p:nvPr/>
        </p:nvSpPr>
        <p:spPr>
          <a:xfrm>
            <a:off x="15746134" y="5879545"/>
            <a:ext cx="7274719" cy="997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Brunelleschi applicò questi principi nelle sue opere architettoniche, creando spazi armonici e proporzionati che riflettevano la sua comprensione della geometria e della prospettiva.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3396" y="634246"/>
            <a:ext cx="6525697" cy="649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Innovazioni e Prospettive</a:t>
            </a:r>
            <a:endParaRPr lang="en-US" sz="4050" dirty="0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55CBAF18-014E-FC24-0951-DEEF9D6077FB}"/>
              </a:ext>
            </a:extLst>
          </p:cNvPr>
          <p:cNvSpPr/>
          <p:nvPr/>
        </p:nvSpPr>
        <p:spPr>
          <a:xfrm>
            <a:off x="12846205" y="7683190"/>
            <a:ext cx="1683834" cy="468351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Shape 7">
            <a:extLst>
              <a:ext uri="{FF2B5EF4-FFF2-40B4-BE49-F238E27FC236}">
                <a16:creationId xmlns:a16="http://schemas.microsoft.com/office/drawing/2014/main" id="{B07C6D5C-AD76-DF58-26D3-3097829F5A20}"/>
              </a:ext>
            </a:extLst>
          </p:cNvPr>
          <p:cNvSpPr/>
          <p:nvPr/>
        </p:nvSpPr>
        <p:spPr>
          <a:xfrm>
            <a:off x="1218367" y="3858994"/>
            <a:ext cx="709255" cy="22860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32" name="Shape 1">
            <a:extLst>
              <a:ext uri="{FF2B5EF4-FFF2-40B4-BE49-F238E27FC236}">
                <a16:creationId xmlns:a16="http://schemas.microsoft.com/office/drawing/2014/main" id="{61A29D44-8118-28E5-3490-86FDAB066253}"/>
              </a:ext>
            </a:extLst>
          </p:cNvPr>
          <p:cNvSpPr/>
          <p:nvPr/>
        </p:nvSpPr>
        <p:spPr>
          <a:xfrm>
            <a:off x="6234469" y="1599417"/>
            <a:ext cx="7690009" cy="1861661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33" name="Text 2">
            <a:extLst>
              <a:ext uri="{FF2B5EF4-FFF2-40B4-BE49-F238E27FC236}">
                <a16:creationId xmlns:a16="http://schemas.microsoft.com/office/drawing/2014/main" id="{5D822562-9144-4CC0-2329-30085B7E64D5}"/>
              </a:ext>
            </a:extLst>
          </p:cNvPr>
          <p:cNvSpPr/>
          <p:nvPr/>
        </p:nvSpPr>
        <p:spPr>
          <a:xfrm>
            <a:off x="6442114" y="1807062"/>
            <a:ext cx="2596753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Prospettiva Lineare</a:t>
            </a:r>
            <a:endParaRPr lang="en-US" sz="2000" dirty="0"/>
          </a:p>
        </p:txBody>
      </p:sp>
      <p:sp>
        <p:nvSpPr>
          <p:cNvPr id="34" name="Text 3">
            <a:extLst>
              <a:ext uri="{FF2B5EF4-FFF2-40B4-BE49-F238E27FC236}">
                <a16:creationId xmlns:a16="http://schemas.microsoft.com/office/drawing/2014/main" id="{0CFD6F51-5986-5988-4D11-A71D8AFDBAA6}"/>
              </a:ext>
            </a:extLst>
          </p:cNvPr>
          <p:cNvSpPr/>
          <p:nvPr/>
        </p:nvSpPr>
        <p:spPr>
          <a:xfrm>
            <a:off x="6442114" y="2256166"/>
            <a:ext cx="7274719" cy="997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Una delle più grandi innovazioni di Brunelleschi fu l'invenzione della prospettiva lineare, che permetteva di rappresentare lo spazio tridimensionale su superfici bidimensionali.</a:t>
            </a:r>
            <a:endParaRPr lang="en-US" sz="1600" dirty="0"/>
          </a:p>
        </p:txBody>
      </p:sp>
      <p:sp>
        <p:nvSpPr>
          <p:cNvPr id="35" name="Shape 4">
            <a:extLst>
              <a:ext uri="{FF2B5EF4-FFF2-40B4-BE49-F238E27FC236}">
                <a16:creationId xmlns:a16="http://schemas.microsoft.com/office/drawing/2014/main" id="{8871D44C-4D68-F9FD-C0ED-0CE6DA72A515}"/>
              </a:ext>
            </a:extLst>
          </p:cNvPr>
          <p:cNvSpPr/>
          <p:nvPr/>
        </p:nvSpPr>
        <p:spPr>
          <a:xfrm>
            <a:off x="15538489" y="3668724"/>
            <a:ext cx="7690009" cy="1861661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36" name="Text 5">
            <a:extLst>
              <a:ext uri="{FF2B5EF4-FFF2-40B4-BE49-F238E27FC236}">
                <a16:creationId xmlns:a16="http://schemas.microsoft.com/office/drawing/2014/main" id="{0F47B053-F8DB-1F8F-8F00-00931DCF3665}"/>
              </a:ext>
            </a:extLst>
          </p:cNvPr>
          <p:cNvSpPr/>
          <p:nvPr/>
        </p:nvSpPr>
        <p:spPr>
          <a:xfrm>
            <a:off x="15746134" y="3876369"/>
            <a:ext cx="2596753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Impatto sull'Arte</a:t>
            </a:r>
            <a:endParaRPr lang="en-US" sz="2000" dirty="0"/>
          </a:p>
        </p:txBody>
      </p:sp>
      <p:sp>
        <p:nvSpPr>
          <p:cNvPr id="37" name="Text 6">
            <a:extLst>
              <a:ext uri="{FF2B5EF4-FFF2-40B4-BE49-F238E27FC236}">
                <a16:creationId xmlns:a16="http://schemas.microsoft.com/office/drawing/2014/main" id="{D5820AFE-C4D1-8420-CB90-2BA5DDC77533}"/>
              </a:ext>
            </a:extLst>
          </p:cNvPr>
          <p:cNvSpPr/>
          <p:nvPr/>
        </p:nvSpPr>
        <p:spPr>
          <a:xfrm>
            <a:off x="15746134" y="4325472"/>
            <a:ext cx="7274719" cy="997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Questo strumento divenne fondamentale per la pittura e l'architettura del Rinascimento, rivoluzionando il modo in cui gli artisti rappresentavano lo spazio e la profondità.</a:t>
            </a:r>
            <a:endParaRPr lang="en-US" sz="1600" dirty="0"/>
          </a:p>
        </p:txBody>
      </p:sp>
      <p:sp>
        <p:nvSpPr>
          <p:cNvPr id="38" name="Shape 7">
            <a:extLst>
              <a:ext uri="{FF2B5EF4-FFF2-40B4-BE49-F238E27FC236}">
                <a16:creationId xmlns:a16="http://schemas.microsoft.com/office/drawing/2014/main" id="{97AECE91-D358-4948-139E-39900C6A63F0}"/>
              </a:ext>
            </a:extLst>
          </p:cNvPr>
          <p:cNvSpPr/>
          <p:nvPr/>
        </p:nvSpPr>
        <p:spPr>
          <a:xfrm>
            <a:off x="15538489" y="5738030"/>
            <a:ext cx="7690009" cy="1861661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39" name="Text 8">
            <a:extLst>
              <a:ext uri="{FF2B5EF4-FFF2-40B4-BE49-F238E27FC236}">
                <a16:creationId xmlns:a16="http://schemas.microsoft.com/office/drawing/2014/main" id="{A1396613-9188-D0BE-9092-30323692FAD8}"/>
              </a:ext>
            </a:extLst>
          </p:cNvPr>
          <p:cNvSpPr/>
          <p:nvPr/>
        </p:nvSpPr>
        <p:spPr>
          <a:xfrm>
            <a:off x="15746134" y="5945675"/>
            <a:ext cx="3665220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Applicazioni Architettoniche</a:t>
            </a:r>
            <a:endParaRPr lang="en-US" sz="2000" dirty="0"/>
          </a:p>
        </p:txBody>
      </p:sp>
      <p:sp>
        <p:nvSpPr>
          <p:cNvPr id="40" name="Text 9">
            <a:extLst>
              <a:ext uri="{FF2B5EF4-FFF2-40B4-BE49-F238E27FC236}">
                <a16:creationId xmlns:a16="http://schemas.microsoft.com/office/drawing/2014/main" id="{FEC05AD1-0D7D-A9E9-B4AF-3ABB559BA21C}"/>
              </a:ext>
            </a:extLst>
          </p:cNvPr>
          <p:cNvSpPr/>
          <p:nvPr/>
        </p:nvSpPr>
        <p:spPr>
          <a:xfrm>
            <a:off x="15746134" y="6394779"/>
            <a:ext cx="7274719" cy="997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Brunelleschi applicò questi principi nelle sue opere architettoniche, creando spazi armonici e proporzionati che riflettevano la sua comprensione della geometria e della prospettiva.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237980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3396" y="634246"/>
            <a:ext cx="6525697" cy="649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Innovazioni e Prospettive</a:t>
            </a:r>
            <a:endParaRPr lang="en-US" sz="4050" dirty="0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55CBAF18-014E-FC24-0951-DEEF9D6077FB}"/>
              </a:ext>
            </a:extLst>
          </p:cNvPr>
          <p:cNvSpPr/>
          <p:nvPr/>
        </p:nvSpPr>
        <p:spPr>
          <a:xfrm>
            <a:off x="12846205" y="7683190"/>
            <a:ext cx="1683834" cy="468351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Shape 7">
            <a:extLst>
              <a:ext uri="{FF2B5EF4-FFF2-40B4-BE49-F238E27FC236}">
                <a16:creationId xmlns:a16="http://schemas.microsoft.com/office/drawing/2014/main" id="{B07C6D5C-AD76-DF58-26D3-3097829F5A20}"/>
              </a:ext>
            </a:extLst>
          </p:cNvPr>
          <p:cNvSpPr/>
          <p:nvPr/>
        </p:nvSpPr>
        <p:spPr>
          <a:xfrm>
            <a:off x="1218367" y="3858994"/>
            <a:ext cx="709255" cy="22860"/>
          </a:xfrm>
          <a:prstGeom prst="roundRect">
            <a:avLst>
              <a:gd name="adj" fmla="val 132990"/>
            </a:avLst>
          </a:prstGeom>
          <a:solidFill>
            <a:srgbClr val="D4CEC3"/>
          </a:solidFill>
          <a:ln/>
        </p:spPr>
      </p:sp>
      <p:sp>
        <p:nvSpPr>
          <p:cNvPr id="32" name="Shape 1">
            <a:extLst>
              <a:ext uri="{FF2B5EF4-FFF2-40B4-BE49-F238E27FC236}">
                <a16:creationId xmlns:a16="http://schemas.microsoft.com/office/drawing/2014/main" id="{61A29D44-8118-28E5-3490-86FDAB066253}"/>
              </a:ext>
            </a:extLst>
          </p:cNvPr>
          <p:cNvSpPr/>
          <p:nvPr/>
        </p:nvSpPr>
        <p:spPr>
          <a:xfrm>
            <a:off x="6234469" y="1599417"/>
            <a:ext cx="7690009" cy="1861661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33" name="Text 2">
            <a:extLst>
              <a:ext uri="{FF2B5EF4-FFF2-40B4-BE49-F238E27FC236}">
                <a16:creationId xmlns:a16="http://schemas.microsoft.com/office/drawing/2014/main" id="{5D822562-9144-4CC0-2329-30085B7E64D5}"/>
              </a:ext>
            </a:extLst>
          </p:cNvPr>
          <p:cNvSpPr/>
          <p:nvPr/>
        </p:nvSpPr>
        <p:spPr>
          <a:xfrm>
            <a:off x="6442114" y="1807062"/>
            <a:ext cx="2596753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Prospettiva Lineare</a:t>
            </a:r>
            <a:endParaRPr lang="en-US" sz="2000" dirty="0"/>
          </a:p>
        </p:txBody>
      </p:sp>
      <p:sp>
        <p:nvSpPr>
          <p:cNvPr id="34" name="Text 3">
            <a:extLst>
              <a:ext uri="{FF2B5EF4-FFF2-40B4-BE49-F238E27FC236}">
                <a16:creationId xmlns:a16="http://schemas.microsoft.com/office/drawing/2014/main" id="{0CFD6F51-5986-5988-4D11-A71D8AFDBAA6}"/>
              </a:ext>
            </a:extLst>
          </p:cNvPr>
          <p:cNvSpPr/>
          <p:nvPr/>
        </p:nvSpPr>
        <p:spPr>
          <a:xfrm>
            <a:off x="6442114" y="2256166"/>
            <a:ext cx="7274719" cy="997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Una delle più grandi innovazioni di Brunelleschi fu l'invenzione della prospettiva lineare, che permetteva di rappresentare lo spazio tridimensionale su superfici bidimensionali.</a:t>
            </a:r>
            <a:endParaRPr lang="en-US" sz="1600" dirty="0"/>
          </a:p>
        </p:txBody>
      </p:sp>
      <p:sp>
        <p:nvSpPr>
          <p:cNvPr id="35" name="Shape 4">
            <a:extLst>
              <a:ext uri="{FF2B5EF4-FFF2-40B4-BE49-F238E27FC236}">
                <a16:creationId xmlns:a16="http://schemas.microsoft.com/office/drawing/2014/main" id="{8871D44C-4D68-F9FD-C0ED-0CE6DA72A515}"/>
              </a:ext>
            </a:extLst>
          </p:cNvPr>
          <p:cNvSpPr/>
          <p:nvPr/>
        </p:nvSpPr>
        <p:spPr>
          <a:xfrm>
            <a:off x="6255677" y="3668724"/>
            <a:ext cx="7690009" cy="1861661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36" name="Text 5">
            <a:extLst>
              <a:ext uri="{FF2B5EF4-FFF2-40B4-BE49-F238E27FC236}">
                <a16:creationId xmlns:a16="http://schemas.microsoft.com/office/drawing/2014/main" id="{0F47B053-F8DB-1F8F-8F00-00931DCF3665}"/>
              </a:ext>
            </a:extLst>
          </p:cNvPr>
          <p:cNvSpPr/>
          <p:nvPr/>
        </p:nvSpPr>
        <p:spPr>
          <a:xfrm>
            <a:off x="6463322" y="3876369"/>
            <a:ext cx="2596753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Impatto sull'Arte</a:t>
            </a:r>
            <a:endParaRPr lang="en-US" sz="2000" dirty="0"/>
          </a:p>
        </p:txBody>
      </p:sp>
      <p:sp>
        <p:nvSpPr>
          <p:cNvPr id="37" name="Text 6">
            <a:extLst>
              <a:ext uri="{FF2B5EF4-FFF2-40B4-BE49-F238E27FC236}">
                <a16:creationId xmlns:a16="http://schemas.microsoft.com/office/drawing/2014/main" id="{D5820AFE-C4D1-8420-CB90-2BA5DDC77533}"/>
              </a:ext>
            </a:extLst>
          </p:cNvPr>
          <p:cNvSpPr/>
          <p:nvPr/>
        </p:nvSpPr>
        <p:spPr>
          <a:xfrm>
            <a:off x="6463322" y="4325472"/>
            <a:ext cx="7274719" cy="997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Questo strumento divenne fondamentale per la pittura e l'architettura del Rinascimento, rivoluzionando il modo in cui gli artisti rappresentavano lo spazio e la profondità.</a:t>
            </a:r>
            <a:endParaRPr lang="en-US" sz="1600" dirty="0"/>
          </a:p>
        </p:txBody>
      </p:sp>
      <p:sp>
        <p:nvSpPr>
          <p:cNvPr id="38" name="Shape 7">
            <a:extLst>
              <a:ext uri="{FF2B5EF4-FFF2-40B4-BE49-F238E27FC236}">
                <a16:creationId xmlns:a16="http://schemas.microsoft.com/office/drawing/2014/main" id="{97AECE91-D358-4948-139E-39900C6A63F0}"/>
              </a:ext>
            </a:extLst>
          </p:cNvPr>
          <p:cNvSpPr/>
          <p:nvPr/>
        </p:nvSpPr>
        <p:spPr>
          <a:xfrm>
            <a:off x="15538489" y="5738030"/>
            <a:ext cx="7690009" cy="1861661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39" name="Text 8">
            <a:extLst>
              <a:ext uri="{FF2B5EF4-FFF2-40B4-BE49-F238E27FC236}">
                <a16:creationId xmlns:a16="http://schemas.microsoft.com/office/drawing/2014/main" id="{A1396613-9188-D0BE-9092-30323692FAD8}"/>
              </a:ext>
            </a:extLst>
          </p:cNvPr>
          <p:cNvSpPr/>
          <p:nvPr/>
        </p:nvSpPr>
        <p:spPr>
          <a:xfrm>
            <a:off x="15746134" y="5945675"/>
            <a:ext cx="3665220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Applicazioni Architettoniche</a:t>
            </a:r>
            <a:endParaRPr lang="en-US" sz="2000" dirty="0"/>
          </a:p>
        </p:txBody>
      </p:sp>
      <p:sp>
        <p:nvSpPr>
          <p:cNvPr id="40" name="Text 9">
            <a:extLst>
              <a:ext uri="{FF2B5EF4-FFF2-40B4-BE49-F238E27FC236}">
                <a16:creationId xmlns:a16="http://schemas.microsoft.com/office/drawing/2014/main" id="{FEC05AD1-0D7D-A9E9-B4AF-3ABB559BA21C}"/>
              </a:ext>
            </a:extLst>
          </p:cNvPr>
          <p:cNvSpPr/>
          <p:nvPr/>
        </p:nvSpPr>
        <p:spPr>
          <a:xfrm>
            <a:off x="15746134" y="6394779"/>
            <a:ext cx="7274719" cy="997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Brunelleschi applicò questi principi nelle sue opere architettoniche, creando spazi armonici e proporzionati che riflettevano la sua comprensione della geometria e della prospettiva.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587548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3198</Words>
  <Application>Microsoft Macintosh PowerPoint</Application>
  <PresentationFormat>Personalizzato</PresentationFormat>
  <Paragraphs>308</Paragraphs>
  <Slides>21</Slides>
  <Notes>21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4" baseType="lpstr">
      <vt:lpstr>Arial</vt:lpstr>
      <vt:lpstr>Gelasio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Francesco Gallo</cp:lastModifiedBy>
  <cp:revision>14</cp:revision>
  <dcterms:created xsi:type="dcterms:W3CDTF">2024-09-25T18:22:14Z</dcterms:created>
  <dcterms:modified xsi:type="dcterms:W3CDTF">2024-09-26T18:20:45Z</dcterms:modified>
</cp:coreProperties>
</file>